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1.xml" ContentType="application/vnd.openxmlformats-officedocument.presentationml.comments+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24"/>
  </p:notesMasterIdLst>
  <p:handoutMasterIdLst>
    <p:handoutMasterId r:id="rId25"/>
  </p:handoutMasterIdLst>
  <p:sldIdLst>
    <p:sldId id="489" r:id="rId2"/>
    <p:sldId id="464" r:id="rId3"/>
    <p:sldId id="482" r:id="rId4"/>
    <p:sldId id="479" r:id="rId5"/>
    <p:sldId id="466" r:id="rId6"/>
    <p:sldId id="480" r:id="rId7"/>
    <p:sldId id="481" r:id="rId8"/>
    <p:sldId id="483" r:id="rId9"/>
    <p:sldId id="490" r:id="rId10"/>
    <p:sldId id="484" r:id="rId11"/>
    <p:sldId id="492" r:id="rId12"/>
    <p:sldId id="488" r:id="rId13"/>
    <p:sldId id="487" r:id="rId14"/>
    <p:sldId id="493" r:id="rId15"/>
    <p:sldId id="485" r:id="rId16"/>
    <p:sldId id="486" r:id="rId17"/>
    <p:sldId id="470" r:id="rId18"/>
    <p:sldId id="491" r:id="rId19"/>
    <p:sldId id="472" r:id="rId20"/>
    <p:sldId id="471" r:id="rId21"/>
    <p:sldId id="476" r:id="rId22"/>
    <p:sldId id="465" r:id="rId23"/>
  </p:sldIdLst>
  <p:sldSz cx="9144000" cy="5143500" type="screen16x9"/>
  <p:notesSz cx="6797675" cy="9926638"/>
  <p:embeddedFontLst>
    <p:embeddedFont>
      <p:font typeface="Calibri" panose="020F0502020204030204" pitchFamily="34" charset="0"/>
      <p:regular r:id="rId26"/>
      <p:bold r:id="rId27"/>
      <p:italic r:id="rId28"/>
      <p:boldItalic r:id="rId29"/>
    </p:embeddedFont>
    <p:embeddedFont>
      <p:font typeface="Arial Black" panose="020B0A04020102020204" pitchFamily="34" charset="0"/>
      <p:bold r:id="rId30"/>
    </p:embeddedFont>
  </p:embeddedFontLst>
  <p:custDataLst>
    <p:tags r:id="rId31"/>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B51324A6-402C-4219-9FEE-43138BAC64DE}">
          <p14:sldIdLst>
            <p14:sldId id="489"/>
            <p14:sldId id="464"/>
            <p14:sldId id="482"/>
            <p14:sldId id="479"/>
            <p14:sldId id="466"/>
            <p14:sldId id="480"/>
            <p14:sldId id="481"/>
            <p14:sldId id="483"/>
            <p14:sldId id="490"/>
            <p14:sldId id="484"/>
            <p14:sldId id="492"/>
            <p14:sldId id="488"/>
            <p14:sldId id="487"/>
            <p14:sldId id="493"/>
            <p14:sldId id="485"/>
            <p14:sldId id="486"/>
            <p14:sldId id="470"/>
            <p14:sldId id="491"/>
            <p14:sldId id="472"/>
            <p14:sldId id="471"/>
            <p14:sldId id="476"/>
            <p14:sldId id="465"/>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ulanger Marion" initials="BM" lastIdx="1" clrIdx="0">
    <p:extLst>
      <p:ext uri="{19B8F6BF-5375-455C-9EA6-DF929625EA0E}">
        <p15:presenceInfo xmlns:p15="http://schemas.microsoft.com/office/powerpoint/2012/main" userId="Boulanger Mari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37373"/>
    <a:srgbClr val="ED949B"/>
    <a:srgbClr val="CC0066"/>
    <a:srgbClr val="00B050"/>
    <a:srgbClr val="FF6699"/>
    <a:srgbClr val="FF3300"/>
    <a:srgbClr val="006600"/>
    <a:srgbClr val="0000CC"/>
    <a:srgbClr val="8EBAA6"/>
    <a:srgbClr val="8AC4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51" autoAdjust="0"/>
    <p:restoredTop sz="84070" autoAdjust="0"/>
  </p:normalViewPr>
  <p:slideViewPr>
    <p:cSldViewPr snapToGrid="0">
      <p:cViewPr varScale="1">
        <p:scale>
          <a:sx n="128" d="100"/>
          <a:sy n="128" d="100"/>
        </p:scale>
        <p:origin x="1362" y="114"/>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78" d="100"/>
          <a:sy n="78" d="100"/>
        </p:scale>
        <p:origin x="3978"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7-25T11:03:32.765" idx="1">
    <p:pos x="4889" y="2190"/>
    <p:text>à vérifier</p:text>
    <p:extLst>
      <p:ext uri="{C676402C-5697-4E1C-873F-D02D1690AC5C}">
        <p15:threadingInfo xmlns:p15="http://schemas.microsoft.com/office/powerpoint/2012/main"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49688" y="0"/>
            <a:ext cx="2946400" cy="496888"/>
          </a:xfrm>
          <a:prstGeom prst="rect">
            <a:avLst/>
          </a:prstGeom>
        </p:spPr>
        <p:txBody>
          <a:bodyPr vert="horz" lIns="91440" tIns="45720" rIns="91440" bIns="45720" rtlCol="0"/>
          <a:lstStyle>
            <a:lvl1pPr algn="r">
              <a:defRPr sz="1200"/>
            </a:lvl1pPr>
          </a:lstStyle>
          <a:p>
            <a:fld id="{536E2AA7-61BC-4C19-9563-AA677E012651}" type="datetimeFigureOut">
              <a:rPr lang="fr-FR" smtClean="0"/>
              <a:t>25/08/2022</a:t>
            </a:fld>
            <a:endParaRPr lang="fr-FR"/>
          </a:p>
        </p:txBody>
      </p:sp>
      <p:sp>
        <p:nvSpPr>
          <p:cNvPr id="4" name="Espace réservé du pied de page 3"/>
          <p:cNvSpPr>
            <a:spLocks noGrp="1"/>
          </p:cNvSpPr>
          <p:nvPr>
            <p:ph type="ftr" sz="quarter" idx="2"/>
          </p:nvPr>
        </p:nvSpPr>
        <p:spPr>
          <a:xfrm>
            <a:off x="0" y="9429750"/>
            <a:ext cx="2946400" cy="496888"/>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49688" y="9429750"/>
            <a:ext cx="2946400" cy="496888"/>
          </a:xfrm>
          <a:prstGeom prst="rect">
            <a:avLst/>
          </a:prstGeom>
        </p:spPr>
        <p:txBody>
          <a:bodyPr vert="horz" lIns="91440" tIns="45720" rIns="91440" bIns="45720" rtlCol="0" anchor="b"/>
          <a:lstStyle>
            <a:lvl1pPr algn="r">
              <a:defRPr sz="1200"/>
            </a:lvl1pPr>
          </a:lstStyle>
          <a:p>
            <a:fld id="{C69ADFC5-3DFE-48EB-A9B9-363C85F5E258}" type="slidenum">
              <a:rPr lang="fr-FR" smtClean="0"/>
              <a:t>‹N°›</a:t>
            </a:fld>
            <a:endParaRPr lang="fr-FR"/>
          </a:p>
        </p:txBody>
      </p:sp>
    </p:spTree>
    <p:extLst>
      <p:ext uri="{BB962C8B-B14F-4D97-AF65-F5344CB8AC3E}">
        <p14:creationId xmlns:p14="http://schemas.microsoft.com/office/powerpoint/2010/main" val="401649758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eg>
</file>

<file path=ppt/media/image12.jpeg>
</file>

<file path=ppt/media/image13.jpeg>
</file>

<file path=ppt/media/image14.jpe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jpe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D86C1BD1-F89F-4A54-9352-6C53E5DA38A9}" type="datetimeFigureOut">
              <a:rPr lang="fr-FR" smtClean="0"/>
              <a:t>25/08/2022</a:t>
            </a:fld>
            <a:endParaRPr lang="fr-FR"/>
          </a:p>
        </p:txBody>
      </p:sp>
      <p:sp>
        <p:nvSpPr>
          <p:cNvPr id="4" name="Espace réservé de l'image des diapositives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4181F998-03E5-4ED9-BE01-0D368F69D2AF}" type="slidenum">
              <a:rPr lang="fr-FR" smtClean="0"/>
              <a:t>‹N°›</a:t>
            </a:fld>
            <a:endParaRPr lang="fr-FR"/>
          </a:p>
        </p:txBody>
      </p:sp>
    </p:spTree>
    <p:extLst>
      <p:ext uri="{BB962C8B-B14F-4D97-AF65-F5344CB8AC3E}">
        <p14:creationId xmlns:p14="http://schemas.microsoft.com/office/powerpoint/2010/main" val="2050220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3</a:t>
            </a:fld>
            <a:endParaRPr lang="fr-FR"/>
          </a:p>
        </p:txBody>
      </p:sp>
    </p:spTree>
    <p:extLst>
      <p:ext uri="{BB962C8B-B14F-4D97-AF65-F5344CB8AC3E}">
        <p14:creationId xmlns:p14="http://schemas.microsoft.com/office/powerpoint/2010/main" val="22668156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Paramètres valables si</a:t>
            </a:r>
            <a:r>
              <a:rPr lang="fr-FR" baseline="0" dirty="0" smtClean="0"/>
              <a:t> le mode « sein » est choisi. Lorsque le mode « thorax rapide » est choisi, augmentation de la dose d’un rapport 5 (270 </a:t>
            </a:r>
            <a:r>
              <a:rPr lang="fr-FR" baseline="0" dirty="0" err="1" smtClean="0"/>
              <a:t>mAs</a:t>
            </a:r>
            <a:r>
              <a:rPr lang="fr-FR" baseline="0" dirty="0" smtClean="0"/>
              <a:t>)</a:t>
            </a:r>
          </a:p>
          <a:p>
            <a:endParaRPr lang="fr-FR" baseline="0" dirty="0" smtClean="0"/>
          </a:p>
          <a:p>
            <a:r>
              <a:rPr lang="fr-FR" baseline="0" dirty="0" smtClean="0"/>
              <a:t>J0 sur toutes les machines : que des images </a:t>
            </a:r>
          </a:p>
          <a:p>
            <a:r>
              <a:rPr lang="fr-FR" baseline="0" dirty="0" smtClean="0"/>
              <a:t>J0/J1 : images + traitement pour les métastases, </a:t>
            </a:r>
            <a:r>
              <a:rPr lang="fr-FR" baseline="0" dirty="0" err="1" smtClean="0"/>
              <a:t>loc</a:t>
            </a:r>
            <a:r>
              <a:rPr lang="fr-FR" baseline="0" dirty="0" smtClean="0"/>
              <a:t> antalgique, </a:t>
            </a:r>
            <a:r>
              <a:rPr lang="fr-FR" baseline="0" dirty="0" err="1" smtClean="0"/>
              <a:t>chimioT</a:t>
            </a:r>
            <a:r>
              <a:rPr lang="fr-FR" baseline="0" dirty="0" smtClean="0"/>
              <a:t> concomitante ou urgences</a:t>
            </a:r>
          </a:p>
          <a:p>
            <a:endParaRPr lang="fr-FR" baseline="0" dirty="0" smtClean="0"/>
          </a:p>
          <a:p>
            <a:r>
              <a:rPr lang="fr-FR" baseline="0" dirty="0" smtClean="0"/>
              <a:t>Sein et pelvis VMAT : CBCT quotidien, sein 3D : portale les 3ers jours puis hebdomadaire</a:t>
            </a:r>
          </a:p>
          <a:p>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15</a:t>
            </a:fld>
            <a:endParaRPr lang="fr-FR"/>
          </a:p>
        </p:txBody>
      </p:sp>
    </p:spTree>
    <p:extLst>
      <p:ext uri="{BB962C8B-B14F-4D97-AF65-F5344CB8AC3E}">
        <p14:creationId xmlns:p14="http://schemas.microsoft.com/office/powerpoint/2010/main" val="6424972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Accueil : Attribution d’un numéro d’identifiant (IPP: identifiant permanent patient) par les secrétaires médicales ➔ Patient automatiquement créé dans le SIRT</a:t>
            </a:r>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21</a:t>
            </a:fld>
            <a:endParaRPr lang="fr-FR"/>
          </a:p>
        </p:txBody>
      </p:sp>
    </p:spTree>
    <p:extLst>
      <p:ext uri="{BB962C8B-B14F-4D97-AF65-F5344CB8AC3E}">
        <p14:creationId xmlns:p14="http://schemas.microsoft.com/office/powerpoint/2010/main" val="4267489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Le médecin prévient le</a:t>
            </a:r>
            <a:r>
              <a:rPr lang="fr-FR" baseline="0" dirty="0" smtClean="0"/>
              <a:t> patient que son dossier va passer en RCP</a:t>
            </a:r>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4</a:t>
            </a:fld>
            <a:endParaRPr lang="fr-FR"/>
          </a:p>
        </p:txBody>
      </p:sp>
    </p:spTree>
    <p:extLst>
      <p:ext uri="{BB962C8B-B14F-4D97-AF65-F5344CB8AC3E}">
        <p14:creationId xmlns:p14="http://schemas.microsoft.com/office/powerpoint/2010/main" val="39359296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5</a:t>
            </a:fld>
            <a:endParaRPr lang="fr-FR"/>
          </a:p>
        </p:txBody>
      </p:sp>
    </p:spTree>
    <p:extLst>
      <p:ext uri="{BB962C8B-B14F-4D97-AF65-F5344CB8AC3E}">
        <p14:creationId xmlns:p14="http://schemas.microsoft.com/office/powerpoint/2010/main" val="354067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Le masque est retiré puis remis avant la fin du</a:t>
            </a:r>
            <a:r>
              <a:rPr lang="fr-FR" baseline="0" dirty="0" smtClean="0"/>
              <a:t> séchage (environ 10 min). Lorsque le masque est posé pour la première fois, il est étiré puis placé sur la poitrine, ce qui la comprime légèrement. Le replacement permet à la poitrine de se remettre légèrement en place (dans sa position naturelle). </a:t>
            </a:r>
          </a:p>
          <a:p>
            <a:endParaRPr lang="fr-FR" baseline="0" dirty="0" smtClean="0"/>
          </a:p>
          <a:p>
            <a:r>
              <a:rPr lang="fr-FR" baseline="0" dirty="0" smtClean="0"/>
              <a:t>Masque thermoformé seulement pour les seins VMAT (faisable à l’Halcyon et au </a:t>
            </a:r>
            <a:r>
              <a:rPr lang="fr-FR" baseline="0" dirty="0" err="1" smtClean="0"/>
              <a:t>Clinac</a:t>
            </a:r>
            <a:r>
              <a:rPr lang="fr-FR" baseline="0" dirty="0" smtClean="0"/>
              <a:t> 2). </a:t>
            </a:r>
          </a:p>
          <a:p>
            <a:r>
              <a:rPr lang="fr-FR" baseline="0" dirty="0" smtClean="0"/>
              <a:t>Pour les crânes et ORL : toujours un masque</a:t>
            </a:r>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8</a:t>
            </a:fld>
            <a:endParaRPr lang="fr-FR"/>
          </a:p>
        </p:txBody>
      </p:sp>
    </p:spTree>
    <p:extLst>
      <p:ext uri="{BB962C8B-B14F-4D97-AF65-F5344CB8AC3E}">
        <p14:creationId xmlns:p14="http://schemas.microsoft.com/office/powerpoint/2010/main" val="1110163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Le masque est retiré puis remis avant la fin du</a:t>
            </a:r>
            <a:r>
              <a:rPr lang="fr-FR" baseline="0" dirty="0" smtClean="0"/>
              <a:t> séchage (environ 10 min). Lorsque le masque est posé pour la première fois, il est étiré puis placé sur la poitrine, ce qui la comprime légèrement. Le replacement permet à la poitrine de se remettre légèrement en place (dans sa position naturelle). </a:t>
            </a:r>
          </a:p>
          <a:p>
            <a:endParaRPr lang="fr-FR" baseline="0" dirty="0" smtClean="0"/>
          </a:p>
          <a:p>
            <a:r>
              <a:rPr lang="fr-FR" baseline="0" dirty="0" smtClean="0"/>
              <a:t>Patients Novalis : pas de </a:t>
            </a:r>
            <a:r>
              <a:rPr lang="fr-FR" baseline="0" dirty="0" err="1" smtClean="0"/>
              <a:t>contourage</a:t>
            </a:r>
            <a:r>
              <a:rPr lang="fr-FR" baseline="0" dirty="0" smtClean="0"/>
              <a:t> OAR : fait sur </a:t>
            </a:r>
            <a:r>
              <a:rPr lang="fr-FR" baseline="0" dirty="0" err="1" smtClean="0"/>
              <a:t>iPlan</a:t>
            </a:r>
            <a:r>
              <a:rPr lang="fr-FR" baseline="0" dirty="0" smtClean="0"/>
              <a:t>. </a:t>
            </a:r>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9</a:t>
            </a:fld>
            <a:endParaRPr lang="fr-FR"/>
          </a:p>
        </p:txBody>
      </p:sp>
    </p:spTree>
    <p:extLst>
      <p:ext uri="{BB962C8B-B14F-4D97-AF65-F5344CB8AC3E}">
        <p14:creationId xmlns:p14="http://schemas.microsoft.com/office/powerpoint/2010/main" val="1584114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10</a:t>
            </a:fld>
            <a:endParaRPr lang="fr-FR"/>
          </a:p>
        </p:txBody>
      </p:sp>
    </p:spTree>
    <p:extLst>
      <p:ext uri="{BB962C8B-B14F-4D97-AF65-F5344CB8AC3E}">
        <p14:creationId xmlns:p14="http://schemas.microsoft.com/office/powerpoint/2010/main" val="36555017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53,5 Gy : 107% de 50 Gy</a:t>
            </a:r>
          </a:p>
          <a:p>
            <a:endParaRPr lang="fr-FR" dirty="0" smtClean="0"/>
          </a:p>
          <a:p>
            <a:pPr lvl="2"/>
            <a:r>
              <a:rPr lang="fr-FR" sz="1000" dirty="0" smtClean="0"/>
              <a:t>Sein gauche : Dose moyenne maximum = 3 Gy (</a:t>
            </a:r>
            <a:r>
              <a:rPr lang="fr-FR" sz="1000" dirty="0" err="1" smtClean="0"/>
              <a:t>D</a:t>
            </a:r>
            <a:r>
              <a:rPr lang="fr-FR" sz="1000" baseline="-25000" dirty="0" err="1" smtClean="0"/>
              <a:t>max</a:t>
            </a:r>
            <a:r>
              <a:rPr lang="fr-FR" sz="1000" dirty="0" smtClean="0"/>
              <a:t> ≤ 3 Gy), max 40% du volume à 5 Gy (V</a:t>
            </a:r>
            <a:r>
              <a:rPr lang="fr-FR" sz="1000" baseline="-25000" dirty="0" smtClean="0"/>
              <a:t>5Gy</a:t>
            </a:r>
            <a:r>
              <a:rPr lang="fr-FR" sz="1000" dirty="0" smtClean="0"/>
              <a:t> ≤ 40%?)</a:t>
            </a:r>
          </a:p>
          <a:p>
            <a:pPr lvl="2"/>
            <a:r>
              <a:rPr lang="fr-FR" sz="1000" dirty="0" smtClean="0"/>
              <a:t>Cœur : Dose moyenne maximum = 5 Gy, max 40% du volume à 5 Gy (V</a:t>
            </a:r>
            <a:r>
              <a:rPr lang="fr-FR" sz="1000" baseline="-25000" dirty="0" smtClean="0"/>
              <a:t>40%</a:t>
            </a:r>
            <a:r>
              <a:rPr lang="fr-FR" sz="1000" dirty="0" smtClean="0"/>
              <a:t> = 5 Gy ?)</a:t>
            </a:r>
          </a:p>
          <a:p>
            <a:pPr lvl="2"/>
            <a:r>
              <a:rPr lang="fr-FR" sz="1000" dirty="0" smtClean="0"/>
              <a:t>Poumon gauche : Dose moyenne maximum = 3 Gy, max 40% du volume à 5 Gy (V</a:t>
            </a:r>
            <a:r>
              <a:rPr lang="fr-FR" sz="1000" baseline="-25000" dirty="0" smtClean="0"/>
              <a:t>40%</a:t>
            </a:r>
            <a:r>
              <a:rPr lang="fr-FR" sz="1000" dirty="0" smtClean="0"/>
              <a:t> = 5 Gy ?)</a:t>
            </a:r>
          </a:p>
          <a:p>
            <a:pPr lvl="2"/>
            <a:r>
              <a:rPr lang="fr-FR" sz="1000" dirty="0" smtClean="0"/>
              <a:t>Poumon droit : max 20% du volume à 30 Gy (V</a:t>
            </a:r>
            <a:r>
              <a:rPr lang="fr-FR" sz="1000" baseline="-25000" dirty="0" smtClean="0"/>
              <a:t>20%</a:t>
            </a:r>
            <a:r>
              <a:rPr lang="fr-FR" sz="1000" dirty="0" smtClean="0"/>
              <a:t> = 30 </a:t>
            </a:r>
            <a:r>
              <a:rPr lang="fr-FR" sz="1200" dirty="0" smtClean="0"/>
              <a:t>Gy ?), max 30% du volume à 20 Gy (V</a:t>
            </a:r>
            <a:r>
              <a:rPr lang="fr-FR" sz="1200" baseline="-25000" dirty="0" smtClean="0"/>
              <a:t>30%</a:t>
            </a:r>
            <a:r>
              <a:rPr lang="fr-FR" sz="1200" dirty="0" smtClean="0"/>
              <a:t> = 20 Gy ?)</a:t>
            </a:r>
          </a:p>
          <a:p>
            <a:pPr lvl="2"/>
            <a:r>
              <a:rPr lang="fr-FR" sz="1200" dirty="0" smtClean="0"/>
              <a:t>Moelle épinière : dose maximum de 45 Gy dans 1 cm</a:t>
            </a:r>
            <a:r>
              <a:rPr lang="fr-FR" sz="1200" baseline="30000" dirty="0" smtClean="0"/>
              <a:t>3</a:t>
            </a:r>
          </a:p>
          <a:p>
            <a:pPr lvl="2"/>
            <a:r>
              <a:rPr lang="fr-FR" sz="1200" dirty="0" smtClean="0"/>
              <a:t>Thyroïde : max 50% du volume à 35 Gy (V</a:t>
            </a:r>
            <a:r>
              <a:rPr lang="fr-FR" sz="1200" baseline="-25000" dirty="0" smtClean="0"/>
              <a:t>50%</a:t>
            </a:r>
            <a:r>
              <a:rPr lang="fr-FR" sz="1200" dirty="0" smtClean="0"/>
              <a:t> = 35 Gy ?)</a:t>
            </a:r>
          </a:p>
          <a:p>
            <a:pPr lvl="2"/>
            <a:r>
              <a:rPr lang="fr-FR" sz="1200" dirty="0" smtClean="0"/>
              <a:t>Tête humérale droite : max 10% du volume à 50 Gy (V</a:t>
            </a:r>
            <a:r>
              <a:rPr lang="fr-FR" sz="1200" baseline="-25000" dirty="0" smtClean="0"/>
              <a:t>10%</a:t>
            </a:r>
            <a:r>
              <a:rPr lang="fr-FR" sz="1200" dirty="0" smtClean="0"/>
              <a:t> = 50 Gy ?)</a:t>
            </a:r>
          </a:p>
          <a:p>
            <a:pPr lvl="2"/>
            <a:r>
              <a:rPr lang="fr-FR" sz="1200" dirty="0" smtClean="0"/>
              <a:t>Œsophage : Dose maximale de 30 Gy dans 2% du volume D</a:t>
            </a:r>
            <a:r>
              <a:rPr lang="fr-FR" sz="1200" baseline="-25000" dirty="0" smtClean="0"/>
              <a:t>2%</a:t>
            </a:r>
            <a:r>
              <a:rPr lang="fr-FR" sz="1200" dirty="0" smtClean="0"/>
              <a:t> ≤ 30 Gy ?)</a:t>
            </a:r>
          </a:p>
          <a:p>
            <a:pPr lvl="2"/>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11</a:t>
            </a:fld>
            <a:endParaRPr lang="fr-FR"/>
          </a:p>
        </p:txBody>
      </p:sp>
    </p:spTree>
    <p:extLst>
      <p:ext uri="{BB962C8B-B14F-4D97-AF65-F5344CB8AC3E}">
        <p14:creationId xmlns:p14="http://schemas.microsoft.com/office/powerpoint/2010/main" val="33669108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smtClean="0"/>
              <a:t>Si 3% 3 mm est inférieur à 95%, évaluer le 3,5% 3,5</a:t>
            </a:r>
            <a:r>
              <a:rPr lang="fr-FR" baseline="0" dirty="0" smtClean="0"/>
              <a:t> mm</a:t>
            </a:r>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13</a:t>
            </a:fld>
            <a:endParaRPr lang="fr-FR"/>
          </a:p>
        </p:txBody>
      </p:sp>
    </p:spTree>
    <p:extLst>
      <p:ext uri="{BB962C8B-B14F-4D97-AF65-F5344CB8AC3E}">
        <p14:creationId xmlns:p14="http://schemas.microsoft.com/office/powerpoint/2010/main" val="2211409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smtClean="0"/>
              <a:t>Gantry</a:t>
            </a:r>
            <a:r>
              <a:rPr lang="fr-FR" dirty="0" smtClean="0"/>
              <a:t> clearance : 3 cm</a:t>
            </a:r>
            <a:r>
              <a:rPr lang="fr-FR" baseline="0" dirty="0" smtClean="0"/>
              <a:t> : en-dessous, on s’approche d’une zone de collision</a:t>
            </a:r>
            <a:r>
              <a:rPr lang="fr-FR" dirty="0" smtClean="0"/>
              <a:t>. </a:t>
            </a:r>
          </a:p>
          <a:p>
            <a:endParaRPr lang="fr-FR" dirty="0" smtClean="0"/>
          </a:p>
          <a:p>
            <a:endParaRPr lang="fr-FR" dirty="0"/>
          </a:p>
        </p:txBody>
      </p:sp>
      <p:sp>
        <p:nvSpPr>
          <p:cNvPr id="4" name="Espace réservé du numéro de diapositive 3"/>
          <p:cNvSpPr>
            <a:spLocks noGrp="1"/>
          </p:cNvSpPr>
          <p:nvPr>
            <p:ph type="sldNum" sz="quarter" idx="10"/>
          </p:nvPr>
        </p:nvSpPr>
        <p:spPr/>
        <p:txBody>
          <a:bodyPr/>
          <a:lstStyle/>
          <a:p>
            <a:fld id="{4181F998-03E5-4ED9-BE01-0D368F69D2AF}" type="slidenum">
              <a:rPr lang="fr-FR" smtClean="0"/>
              <a:t>14</a:t>
            </a:fld>
            <a:endParaRPr lang="fr-FR"/>
          </a:p>
        </p:txBody>
      </p:sp>
    </p:spTree>
    <p:extLst>
      <p:ext uri="{BB962C8B-B14F-4D97-AF65-F5344CB8AC3E}">
        <p14:creationId xmlns:p14="http://schemas.microsoft.com/office/powerpoint/2010/main" val="24053322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8" name="Image 7"/>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57016" y="325320"/>
            <a:ext cx="2018759" cy="1319142"/>
          </a:xfrm>
          <a:prstGeom prst="rect">
            <a:avLst/>
          </a:prstGeom>
        </p:spPr>
      </p:pic>
      <p:pic>
        <p:nvPicPr>
          <p:cNvPr id="6" name="Image 5">
            <a:extLst>
              <a:ext uri="{FF2B5EF4-FFF2-40B4-BE49-F238E27FC236}">
                <a16:creationId xmlns:a16="http://schemas.microsoft.com/office/drawing/2014/main" id="{8D597C90-3211-4832-AF76-1EE2F6BFB639}"/>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4836963" y="0"/>
            <a:ext cx="4307037" cy="5143500"/>
          </a:xfrm>
          <a:prstGeom prst="rect">
            <a:avLst/>
          </a:prstGeom>
        </p:spPr>
      </p:pic>
      <p:sp>
        <p:nvSpPr>
          <p:cNvPr id="7" name="Espace réservé du texte 2"/>
          <p:cNvSpPr>
            <a:spLocks noGrp="1"/>
          </p:cNvSpPr>
          <p:nvPr>
            <p:ph type="body" sz="quarter" idx="10"/>
          </p:nvPr>
        </p:nvSpPr>
        <p:spPr>
          <a:xfrm>
            <a:off x="373063" y="2254250"/>
            <a:ext cx="4031512" cy="1216606"/>
          </a:xfrm>
          <a:prstGeom prst="rect">
            <a:avLst/>
          </a:prstGeom>
        </p:spPr>
        <p:txBody>
          <a:bodyPr/>
          <a:lstStyle>
            <a:lvl1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1pPr>
            <a:lvl2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2pPr>
            <a:lvl3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3pPr>
            <a:lvl4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4pPr>
            <a:lvl5pPr>
              <a:defRPr lang="fr-FR" sz="2000" b="1" u="none" kern="1200" cap="all" baseline="0" dirty="0">
                <a:solidFill>
                  <a:srgbClr val="878787"/>
                </a:solidFill>
                <a:latin typeface="Arial" panose="020B0604020202020204" pitchFamily="34" charset="0"/>
                <a:ea typeface="+mn-ea"/>
                <a:cs typeface="Arial" panose="020B0604020202020204" pitchFamily="34" charset="0"/>
              </a:defRPr>
            </a:lvl5pPr>
          </a:lstStyle>
          <a:p>
            <a:pPr lvl="0"/>
            <a:r>
              <a:rPr lang="fr-FR" smtClean="0"/>
              <a:t>Modifier les styles du texte du masque</a:t>
            </a:r>
          </a:p>
        </p:txBody>
      </p:sp>
      <p:sp>
        <p:nvSpPr>
          <p:cNvPr id="9" name="Espace réservé du texte 2"/>
          <p:cNvSpPr>
            <a:spLocks noGrp="1"/>
          </p:cNvSpPr>
          <p:nvPr>
            <p:ph type="body" sz="quarter" idx="11"/>
          </p:nvPr>
        </p:nvSpPr>
        <p:spPr>
          <a:xfrm>
            <a:off x="373063" y="3567448"/>
            <a:ext cx="4031512" cy="455053"/>
          </a:xfrm>
          <a:prstGeom prst="rect">
            <a:avLst/>
          </a:prstGeom>
        </p:spPr>
        <p:txBody>
          <a:bodyPr/>
          <a:lstStyle>
            <a:lvl1pPr>
              <a:defRPr lang="fr-FR" sz="1600" b="0" u="none" kern="1200" cap="all" baseline="0" dirty="0" smtClean="0">
                <a:solidFill>
                  <a:srgbClr val="878787"/>
                </a:solidFill>
                <a:latin typeface="Arial" panose="020B0604020202020204" pitchFamily="34" charset="0"/>
                <a:ea typeface="+mn-ea"/>
                <a:cs typeface="Arial" panose="020B0604020202020204" pitchFamily="34" charset="0"/>
              </a:defRPr>
            </a:lvl1pPr>
            <a:lvl2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2pPr>
            <a:lvl3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3pPr>
            <a:lvl4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4pPr>
            <a:lvl5pPr>
              <a:defRPr lang="fr-FR" sz="2000" b="1" u="none" kern="1200" cap="all" baseline="0" dirty="0">
                <a:solidFill>
                  <a:srgbClr val="878787"/>
                </a:solidFill>
                <a:latin typeface="Arial" panose="020B0604020202020204" pitchFamily="34" charset="0"/>
                <a:ea typeface="+mn-ea"/>
                <a:cs typeface="Arial" panose="020B0604020202020204" pitchFamily="34" charset="0"/>
              </a:defRPr>
            </a:lvl5pPr>
          </a:lstStyle>
          <a:p>
            <a:pPr lvl="0"/>
            <a:r>
              <a:rPr lang="fr-FR" smtClean="0"/>
              <a:t>Modifier les styles du texte du masque</a:t>
            </a:r>
          </a:p>
        </p:txBody>
      </p:sp>
      <p:sp>
        <p:nvSpPr>
          <p:cNvPr id="10" name="ZoneTexte 9"/>
          <p:cNvSpPr txBox="1"/>
          <p:nvPr userDrawn="1"/>
        </p:nvSpPr>
        <p:spPr>
          <a:xfrm>
            <a:off x="309093" y="4790267"/>
            <a:ext cx="4043966" cy="246221"/>
          </a:xfrm>
          <a:prstGeom prst="rect">
            <a:avLst/>
          </a:prstGeom>
          <a:noFill/>
        </p:spPr>
        <p:txBody>
          <a:bodyPr wrap="square" rtlCol="0">
            <a:spAutoFit/>
          </a:bodyPr>
          <a:lstStyle/>
          <a:p>
            <a:r>
              <a:rPr lang="fr-FR" sz="1000" b="0" i="0" cap="small" dirty="0" smtClean="0">
                <a:solidFill>
                  <a:srgbClr val="EA560D"/>
                </a:solidFill>
                <a:latin typeface="Arial" panose="020B0604020202020204" pitchFamily="34" charset="0"/>
                <a:cs typeface="Arial" panose="020B0604020202020204" pitchFamily="34" charset="0"/>
              </a:rPr>
              <a:t>Un centre d’excellence</a:t>
            </a:r>
            <a:r>
              <a:rPr lang="fr-FR" sz="1000" b="0" i="0" cap="small" baseline="0" dirty="0" smtClean="0">
                <a:solidFill>
                  <a:srgbClr val="EA560D"/>
                </a:solidFill>
                <a:latin typeface="Arial" panose="020B0604020202020204" pitchFamily="34" charset="0"/>
                <a:cs typeface="Arial" panose="020B0604020202020204" pitchFamily="34" charset="0"/>
              </a:rPr>
              <a:t>, un accès pour tous</a:t>
            </a:r>
            <a:endParaRPr lang="fr-FR" sz="1000" b="0" i="0" cap="small" dirty="0">
              <a:solidFill>
                <a:srgbClr val="EA56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8105964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re sur 2 lignes et contenu + Graphique">
    <p:spTree>
      <p:nvGrpSpPr>
        <p:cNvPr id="1" name=""/>
        <p:cNvGrpSpPr/>
        <p:nvPr/>
      </p:nvGrpSpPr>
      <p:grpSpPr>
        <a:xfrm>
          <a:off x="0" y="0"/>
          <a:ext cx="0" cy="0"/>
          <a:chOff x="0" y="0"/>
          <a:chExt cx="0" cy="0"/>
        </a:xfrm>
      </p:grpSpPr>
      <p:sp>
        <p:nvSpPr>
          <p:cNvPr id="9" name="Espace réservé du graphique 8">
            <a:extLst>
              <a:ext uri="{FF2B5EF4-FFF2-40B4-BE49-F238E27FC236}">
                <a16:creationId xmlns:a16="http://schemas.microsoft.com/office/drawing/2014/main" id="{7B592B45-6B76-404D-A303-24785A9550B7}"/>
              </a:ext>
            </a:extLst>
          </p:cNvPr>
          <p:cNvSpPr>
            <a:spLocks noGrp="1"/>
          </p:cNvSpPr>
          <p:nvPr>
            <p:ph type="chart" sz="quarter" idx="14"/>
          </p:nvPr>
        </p:nvSpPr>
        <p:spPr>
          <a:xfrm>
            <a:off x="4568100" y="552450"/>
            <a:ext cx="3852000" cy="4206294"/>
          </a:xfrm>
          <a:prstGeom prst="rect">
            <a:avLst/>
          </a:prstGeom>
          <a:noFill/>
        </p:spPr>
        <p:txBody>
          <a:bodyPr anchor="ctr"/>
          <a:lstStyle>
            <a:lvl1pPr algn="ctr">
              <a:defRPr sz="1100" b="1">
                <a:latin typeface="Arial" panose="020B0604020202020204" pitchFamily="34" charset="0"/>
                <a:cs typeface="Arial" panose="020B0604020202020204" pitchFamily="34" charset="0"/>
              </a:defRPr>
            </a:lvl1pPr>
          </a:lstStyle>
          <a:p>
            <a:r>
              <a:rPr lang="fr-FR" smtClean="0"/>
              <a:t>Cliquez sur l'icône pour ajouter un graphique</a:t>
            </a:r>
            <a:endParaRPr lang="fr-FR" dirty="0"/>
          </a:p>
        </p:txBody>
      </p:sp>
      <p:sp>
        <p:nvSpPr>
          <p:cNvPr id="2" name="Title 1"/>
          <p:cNvSpPr>
            <a:spLocks noGrp="1"/>
          </p:cNvSpPr>
          <p:nvPr>
            <p:ph type="title"/>
          </p:nvPr>
        </p:nvSpPr>
        <p:spPr>
          <a:xfrm>
            <a:off x="628650" y="552450"/>
            <a:ext cx="3816000" cy="446704"/>
          </a:xfrm>
          <a:prstGeom prst="rect">
            <a:avLst/>
          </a:prstGeom>
        </p:spPr>
        <p:txBody>
          <a:bodyPr anchor="b"/>
          <a:lstStyle>
            <a:lvl1pPr>
              <a:defRPr lang="en-US" sz="18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3" name="Content Placeholder 2"/>
          <p:cNvSpPr>
            <a:spLocks noGrp="1"/>
          </p:cNvSpPr>
          <p:nvPr>
            <p:ph idx="1"/>
          </p:nvPr>
        </p:nvSpPr>
        <p:spPr>
          <a:xfrm>
            <a:off x="628650" y="1204175"/>
            <a:ext cx="3816000" cy="3554569"/>
          </a:xfrm>
          <a:prstGeom prst="rect">
            <a:avLst/>
          </a:prstGeom>
        </p:spPr>
        <p:txBody>
          <a:bodyPr/>
          <a:lstStyle>
            <a:lvl1pPr marL="0" indent="0">
              <a:lnSpc>
                <a:spcPct val="90000"/>
              </a:lnSpc>
              <a:buNone/>
              <a:defRPr sz="1100">
                <a:solidFill>
                  <a:srgbClr val="737373"/>
                </a:solidFill>
                <a:latin typeface="Arial" panose="020B0604020202020204" pitchFamily="34" charset="0"/>
                <a:cs typeface="Arial" panose="020B0604020202020204" pitchFamily="34" charset="0"/>
              </a:defRPr>
            </a:lvl1pPr>
            <a:lvl2pPr marL="171450" indent="-171450">
              <a:lnSpc>
                <a:spcPct val="90000"/>
              </a:lnSpc>
              <a:buClr>
                <a:srgbClr val="FF5E00"/>
              </a:buClr>
              <a:buFont typeface="Arial" panose="020B0604020202020204" pitchFamily="34" charset="0"/>
              <a:buChar char="•"/>
              <a:defRPr sz="1100">
                <a:solidFill>
                  <a:srgbClr val="737373"/>
                </a:solidFill>
                <a:latin typeface="Arial" panose="020B0604020202020204" pitchFamily="34" charset="0"/>
                <a:cs typeface="Arial" panose="020B0604020202020204" pitchFamily="34" charset="0"/>
              </a:defRPr>
            </a:lvl2pPr>
            <a:lvl3pPr marL="360363" indent="-182563">
              <a:lnSpc>
                <a:spcPct val="90000"/>
              </a:lnSpc>
              <a:spcBef>
                <a:spcPts val="100"/>
              </a:spcBef>
              <a:buClr>
                <a:srgbClr val="FF5E00"/>
              </a:buClr>
              <a:buFont typeface="Arial" panose="020B0604020202020204" pitchFamily="34" charset="0"/>
              <a:buChar char="-"/>
              <a:defRPr sz="1050">
                <a:solidFill>
                  <a:srgbClr val="737373"/>
                </a:solidFill>
                <a:latin typeface="Arial" panose="020B0604020202020204" pitchFamily="34" charset="0"/>
                <a:cs typeface="Arial" panose="020B0604020202020204" pitchFamily="34" charset="0"/>
              </a:defRPr>
            </a:lvl3pPr>
            <a:lvl4pPr marL="0" indent="0">
              <a:lnSpc>
                <a:spcPct val="90000"/>
              </a:lnSpc>
              <a:buNone/>
              <a:defRPr sz="1100" b="1">
                <a:solidFill>
                  <a:srgbClr val="737373"/>
                </a:solidFill>
                <a:latin typeface="Arial" panose="020B0604020202020204" pitchFamily="34" charset="0"/>
                <a:cs typeface="Arial" panose="020B0604020202020204" pitchFamily="34" charset="0"/>
              </a:defRPr>
            </a:lvl4pPr>
            <a:lvl5pPr marL="0" indent="0">
              <a:lnSpc>
                <a:spcPct val="90000"/>
              </a:lnSpc>
              <a:buNone/>
              <a:defRPr sz="1100">
                <a:solidFill>
                  <a:srgbClr val="737373"/>
                </a:solidFill>
                <a:latin typeface="Arial" panose="020B0604020202020204" pitchFamily="34" charset="0"/>
                <a:cs typeface="Arial" panose="020B0604020202020204" pitchFamily="34" charset="0"/>
              </a:defRPr>
            </a:lvl5pPr>
          </a:lstStyle>
          <a:p>
            <a:pPr lvl="0"/>
            <a:r>
              <a:rPr lang="fr-FR" smtClean="0"/>
              <a:t>Modifier les styles du texte du masque</a:t>
            </a:r>
          </a:p>
          <a:p>
            <a:pPr lvl="1"/>
            <a:r>
              <a:rPr lang="fr-FR" smtClean="0"/>
              <a:t>Deuxième niveau</a:t>
            </a:r>
          </a:p>
          <a:p>
            <a:pPr lvl="2"/>
            <a:r>
              <a:rPr lang="fr-FR" smtClean="0"/>
              <a:t>Troisième niveau</a:t>
            </a:r>
          </a:p>
        </p:txBody>
      </p:sp>
    </p:spTree>
    <p:extLst>
      <p:ext uri="{BB962C8B-B14F-4D97-AF65-F5344CB8AC3E}">
        <p14:creationId xmlns:p14="http://schemas.microsoft.com/office/powerpoint/2010/main" val="104902483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re sur une ligne et contenu ">
    <p:spTree>
      <p:nvGrpSpPr>
        <p:cNvPr id="1" name=""/>
        <p:cNvGrpSpPr/>
        <p:nvPr/>
      </p:nvGrpSpPr>
      <p:grpSpPr>
        <a:xfrm>
          <a:off x="0" y="0"/>
          <a:ext cx="0" cy="0"/>
          <a:chOff x="0" y="0"/>
          <a:chExt cx="0" cy="0"/>
        </a:xfrm>
      </p:grpSpPr>
      <p:sp>
        <p:nvSpPr>
          <p:cNvPr id="2" name="Title 1"/>
          <p:cNvSpPr>
            <a:spLocks noGrp="1"/>
          </p:cNvSpPr>
          <p:nvPr>
            <p:ph type="title"/>
          </p:nvPr>
        </p:nvSpPr>
        <p:spPr>
          <a:xfrm>
            <a:off x="628649" y="537750"/>
            <a:ext cx="3816000" cy="475656"/>
          </a:xfrm>
          <a:prstGeom prst="rect">
            <a:avLst/>
          </a:prstGeom>
        </p:spPr>
        <p:txBody>
          <a:bodyPr anchor="b"/>
          <a:lstStyle>
            <a:lvl1pPr>
              <a:defRPr lang="en-US" sz="18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7" name="Content Placeholder 2">
            <a:extLst>
              <a:ext uri="{FF2B5EF4-FFF2-40B4-BE49-F238E27FC236}">
                <a16:creationId xmlns:a16="http://schemas.microsoft.com/office/drawing/2014/main" id="{4068648C-6BEF-4D87-B007-43CBE8215176}"/>
              </a:ext>
            </a:extLst>
          </p:cNvPr>
          <p:cNvSpPr>
            <a:spLocks noGrp="1"/>
          </p:cNvSpPr>
          <p:nvPr>
            <p:ph idx="1"/>
          </p:nvPr>
        </p:nvSpPr>
        <p:spPr>
          <a:xfrm>
            <a:off x="628649" y="1133341"/>
            <a:ext cx="3816000" cy="3593204"/>
          </a:xfrm>
          <a:prstGeom prst="rect">
            <a:avLst/>
          </a:prstGeom>
        </p:spPr>
        <p:txBody>
          <a:bodyPr/>
          <a:lstStyle>
            <a:lvl1pPr marL="0" indent="0">
              <a:lnSpc>
                <a:spcPct val="90000"/>
              </a:lnSpc>
              <a:buNone/>
              <a:defRPr sz="1100">
                <a:solidFill>
                  <a:srgbClr val="737373"/>
                </a:solidFill>
                <a:latin typeface="Arial" panose="020B0604020202020204" pitchFamily="34" charset="0"/>
                <a:cs typeface="Arial" panose="020B0604020202020204" pitchFamily="34" charset="0"/>
              </a:defRPr>
            </a:lvl1pPr>
            <a:lvl2pPr marL="171450" indent="-171450">
              <a:lnSpc>
                <a:spcPct val="90000"/>
              </a:lnSpc>
              <a:buClr>
                <a:srgbClr val="FF5E00"/>
              </a:buClr>
              <a:buFont typeface="Arial" panose="020B0604020202020204" pitchFamily="34" charset="0"/>
              <a:buChar char="•"/>
              <a:defRPr sz="1100">
                <a:solidFill>
                  <a:srgbClr val="737373"/>
                </a:solidFill>
                <a:latin typeface="Arial" panose="020B0604020202020204" pitchFamily="34" charset="0"/>
                <a:cs typeface="Arial" panose="020B0604020202020204" pitchFamily="34" charset="0"/>
              </a:defRPr>
            </a:lvl2pPr>
            <a:lvl3pPr marL="360363" indent="-182563">
              <a:lnSpc>
                <a:spcPct val="90000"/>
              </a:lnSpc>
              <a:spcBef>
                <a:spcPts val="100"/>
              </a:spcBef>
              <a:buClr>
                <a:srgbClr val="FF5E00"/>
              </a:buClr>
              <a:buFont typeface="Arial" panose="020B0604020202020204" pitchFamily="34" charset="0"/>
              <a:buChar char="-"/>
              <a:defRPr sz="1050">
                <a:solidFill>
                  <a:srgbClr val="737373"/>
                </a:solidFill>
                <a:latin typeface="Arial" panose="020B0604020202020204" pitchFamily="34" charset="0"/>
                <a:cs typeface="Arial" panose="020B0604020202020204" pitchFamily="34" charset="0"/>
              </a:defRPr>
            </a:lvl3pPr>
            <a:lvl4pPr marL="0" indent="0">
              <a:lnSpc>
                <a:spcPct val="90000"/>
              </a:lnSpc>
              <a:buNone/>
              <a:defRPr sz="1100" b="1">
                <a:solidFill>
                  <a:srgbClr val="737373"/>
                </a:solidFill>
                <a:latin typeface="Arial" panose="020B0604020202020204" pitchFamily="34" charset="0"/>
                <a:cs typeface="Arial" panose="020B0604020202020204" pitchFamily="34" charset="0"/>
              </a:defRPr>
            </a:lvl4pPr>
            <a:lvl5pPr marL="0" indent="0">
              <a:lnSpc>
                <a:spcPct val="90000"/>
              </a:lnSpc>
              <a:buNone/>
              <a:defRPr sz="1100">
                <a:solidFill>
                  <a:srgbClr val="737373"/>
                </a:solidFill>
                <a:latin typeface="Arial" panose="020B0604020202020204" pitchFamily="34" charset="0"/>
                <a:cs typeface="Arial" panose="020B0604020202020204" pitchFamily="34" charset="0"/>
              </a:defRPr>
            </a:lvl5pPr>
          </a:lstStyle>
          <a:p>
            <a:pPr lvl="0"/>
            <a:r>
              <a:rPr lang="fr-FR" smtClean="0"/>
              <a:t>Modifier les styles du texte du masque</a:t>
            </a:r>
          </a:p>
          <a:p>
            <a:pPr lvl="1"/>
            <a:r>
              <a:rPr lang="fr-FR" smtClean="0"/>
              <a:t>Deuxième niveau</a:t>
            </a:r>
          </a:p>
          <a:p>
            <a:pPr lvl="2"/>
            <a:r>
              <a:rPr lang="fr-FR" smtClean="0"/>
              <a:t>Troisième niveau</a:t>
            </a:r>
          </a:p>
        </p:txBody>
      </p:sp>
    </p:spTree>
    <p:extLst>
      <p:ext uri="{BB962C8B-B14F-4D97-AF65-F5344CB8AC3E}">
        <p14:creationId xmlns:p14="http://schemas.microsoft.com/office/powerpoint/2010/main" val="405419033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re sur une ligne et contenu + Photo">
    <p:spTree>
      <p:nvGrpSpPr>
        <p:cNvPr id="1" name=""/>
        <p:cNvGrpSpPr/>
        <p:nvPr/>
      </p:nvGrpSpPr>
      <p:grpSpPr>
        <a:xfrm>
          <a:off x="0" y="0"/>
          <a:ext cx="0" cy="0"/>
          <a:chOff x="0" y="0"/>
          <a:chExt cx="0" cy="0"/>
        </a:xfrm>
      </p:grpSpPr>
      <p:sp>
        <p:nvSpPr>
          <p:cNvPr id="2" name="Title 1"/>
          <p:cNvSpPr>
            <a:spLocks noGrp="1"/>
          </p:cNvSpPr>
          <p:nvPr>
            <p:ph type="title"/>
          </p:nvPr>
        </p:nvSpPr>
        <p:spPr>
          <a:xfrm>
            <a:off x="628650" y="552450"/>
            <a:ext cx="3816000" cy="483394"/>
          </a:xfrm>
          <a:prstGeom prst="rect">
            <a:avLst/>
          </a:prstGeom>
        </p:spPr>
        <p:txBody>
          <a:bodyPr anchor="b"/>
          <a:lstStyle>
            <a:lvl1pPr>
              <a:defRPr lang="en-US" sz="18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7" name="Content Placeholder 2">
            <a:extLst>
              <a:ext uri="{FF2B5EF4-FFF2-40B4-BE49-F238E27FC236}">
                <a16:creationId xmlns:a16="http://schemas.microsoft.com/office/drawing/2014/main" id="{4068648C-6BEF-4D87-B007-43CBE8215176}"/>
              </a:ext>
            </a:extLst>
          </p:cNvPr>
          <p:cNvSpPr>
            <a:spLocks noGrp="1"/>
          </p:cNvSpPr>
          <p:nvPr>
            <p:ph idx="1"/>
          </p:nvPr>
        </p:nvSpPr>
        <p:spPr>
          <a:xfrm>
            <a:off x="628650" y="1114425"/>
            <a:ext cx="3816000" cy="3644319"/>
          </a:xfrm>
          <a:prstGeom prst="rect">
            <a:avLst/>
          </a:prstGeom>
        </p:spPr>
        <p:txBody>
          <a:bodyPr/>
          <a:lstStyle>
            <a:lvl1pPr marL="0" indent="0">
              <a:lnSpc>
                <a:spcPct val="90000"/>
              </a:lnSpc>
              <a:buNone/>
              <a:defRPr sz="1100">
                <a:solidFill>
                  <a:srgbClr val="737373"/>
                </a:solidFill>
                <a:latin typeface="Arial" panose="020B0604020202020204" pitchFamily="34" charset="0"/>
                <a:cs typeface="Arial" panose="020B0604020202020204" pitchFamily="34" charset="0"/>
              </a:defRPr>
            </a:lvl1pPr>
            <a:lvl2pPr marL="171450" indent="-171450">
              <a:lnSpc>
                <a:spcPct val="90000"/>
              </a:lnSpc>
              <a:buClr>
                <a:srgbClr val="FF5E00"/>
              </a:buClr>
              <a:buFont typeface="Arial" panose="020B0604020202020204" pitchFamily="34" charset="0"/>
              <a:buChar char="•"/>
              <a:defRPr sz="1100">
                <a:solidFill>
                  <a:srgbClr val="737373"/>
                </a:solidFill>
                <a:latin typeface="Arial" panose="020B0604020202020204" pitchFamily="34" charset="0"/>
                <a:cs typeface="Arial" panose="020B0604020202020204" pitchFamily="34" charset="0"/>
              </a:defRPr>
            </a:lvl2pPr>
            <a:lvl3pPr marL="360363" indent="-182563">
              <a:lnSpc>
                <a:spcPct val="90000"/>
              </a:lnSpc>
              <a:spcBef>
                <a:spcPts val="100"/>
              </a:spcBef>
              <a:buClr>
                <a:srgbClr val="FF5E00"/>
              </a:buClr>
              <a:buFont typeface="Arial" panose="020B0604020202020204" pitchFamily="34" charset="0"/>
              <a:buChar char="-"/>
              <a:defRPr sz="1050">
                <a:solidFill>
                  <a:srgbClr val="737373"/>
                </a:solidFill>
                <a:latin typeface="Arial" panose="020B0604020202020204" pitchFamily="34" charset="0"/>
                <a:cs typeface="Arial" panose="020B0604020202020204" pitchFamily="34" charset="0"/>
              </a:defRPr>
            </a:lvl3pPr>
            <a:lvl4pPr marL="0" indent="0">
              <a:lnSpc>
                <a:spcPct val="90000"/>
              </a:lnSpc>
              <a:buNone/>
              <a:defRPr sz="1200" b="1">
                <a:solidFill>
                  <a:srgbClr val="737373"/>
                </a:solidFill>
              </a:defRPr>
            </a:lvl4pPr>
            <a:lvl5pPr marL="0" indent="0">
              <a:lnSpc>
                <a:spcPct val="90000"/>
              </a:lnSpc>
              <a:buNone/>
              <a:defRPr sz="1200">
                <a:solidFill>
                  <a:srgbClr val="737373"/>
                </a:solidFill>
              </a:defRPr>
            </a:lvl5pPr>
          </a:lstStyle>
          <a:p>
            <a:pPr lvl="0"/>
            <a:r>
              <a:rPr lang="fr-FR" smtClean="0"/>
              <a:t>Modifier les styles du texte du masque</a:t>
            </a:r>
          </a:p>
          <a:p>
            <a:pPr lvl="1"/>
            <a:r>
              <a:rPr lang="fr-FR" smtClean="0"/>
              <a:t>Deuxième niveau</a:t>
            </a:r>
          </a:p>
          <a:p>
            <a:pPr lvl="2"/>
            <a:r>
              <a:rPr lang="fr-FR" smtClean="0"/>
              <a:t>Troisième niveau</a:t>
            </a:r>
          </a:p>
        </p:txBody>
      </p:sp>
      <p:sp>
        <p:nvSpPr>
          <p:cNvPr id="8" name="Espace réservé pour une image  7">
            <a:extLst>
              <a:ext uri="{FF2B5EF4-FFF2-40B4-BE49-F238E27FC236}">
                <a16:creationId xmlns:a16="http://schemas.microsoft.com/office/drawing/2014/main" id="{3B7998CF-BB9A-46E1-855D-D2BB2BC9BD4A}"/>
              </a:ext>
            </a:extLst>
          </p:cNvPr>
          <p:cNvSpPr>
            <a:spLocks noGrp="1"/>
          </p:cNvSpPr>
          <p:nvPr>
            <p:ph type="pic" sz="quarter" idx="13"/>
          </p:nvPr>
        </p:nvSpPr>
        <p:spPr>
          <a:xfrm>
            <a:off x="4568100" y="552450"/>
            <a:ext cx="3852000" cy="4206294"/>
          </a:xfrm>
          <a:prstGeom prst="rect">
            <a:avLst/>
          </a:prstGeom>
          <a:noFill/>
        </p:spPr>
        <p:txBody>
          <a:bodyPr anchor="ctr"/>
          <a:lstStyle>
            <a:lvl1pPr algn="ctr">
              <a:defRPr sz="1100" b="1">
                <a:latin typeface="Arial" panose="020B0604020202020204" pitchFamily="34" charset="0"/>
                <a:cs typeface="Arial" panose="020B0604020202020204" pitchFamily="34" charset="0"/>
              </a:defRPr>
            </a:lvl1pPr>
          </a:lstStyle>
          <a:p>
            <a:r>
              <a:rPr lang="fr-FR" smtClean="0"/>
              <a:t>Cliquez sur l'icône pour ajouter une image</a:t>
            </a:r>
            <a:endParaRPr lang="fr-FR"/>
          </a:p>
        </p:txBody>
      </p:sp>
    </p:spTree>
    <p:extLst>
      <p:ext uri="{BB962C8B-B14F-4D97-AF65-F5344CB8AC3E}">
        <p14:creationId xmlns:p14="http://schemas.microsoft.com/office/powerpoint/2010/main" val="194634925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re sur une ligne et contenu + Graphique">
    <p:spTree>
      <p:nvGrpSpPr>
        <p:cNvPr id="1" name=""/>
        <p:cNvGrpSpPr/>
        <p:nvPr/>
      </p:nvGrpSpPr>
      <p:grpSpPr>
        <a:xfrm>
          <a:off x="0" y="0"/>
          <a:ext cx="0" cy="0"/>
          <a:chOff x="0" y="0"/>
          <a:chExt cx="0" cy="0"/>
        </a:xfrm>
      </p:grpSpPr>
      <p:sp>
        <p:nvSpPr>
          <p:cNvPr id="9" name="Espace réservé du graphique 8">
            <a:extLst>
              <a:ext uri="{FF2B5EF4-FFF2-40B4-BE49-F238E27FC236}">
                <a16:creationId xmlns:a16="http://schemas.microsoft.com/office/drawing/2014/main" id="{995FB402-0AE2-4204-BDED-8B37FC1D023E}"/>
              </a:ext>
            </a:extLst>
          </p:cNvPr>
          <p:cNvSpPr>
            <a:spLocks noGrp="1"/>
          </p:cNvSpPr>
          <p:nvPr>
            <p:ph type="chart" sz="quarter" idx="14"/>
          </p:nvPr>
        </p:nvSpPr>
        <p:spPr>
          <a:xfrm>
            <a:off x="4568100" y="552449"/>
            <a:ext cx="3852000" cy="4212733"/>
          </a:xfrm>
          <a:prstGeom prst="rect">
            <a:avLst/>
          </a:prstGeom>
          <a:noFill/>
        </p:spPr>
        <p:txBody>
          <a:bodyPr anchor="ctr"/>
          <a:lstStyle>
            <a:lvl1pPr algn="ctr">
              <a:defRPr sz="1100" b="1">
                <a:latin typeface="Arial" panose="020B0604020202020204" pitchFamily="34" charset="0"/>
                <a:cs typeface="Arial" panose="020B0604020202020204" pitchFamily="34" charset="0"/>
              </a:defRPr>
            </a:lvl1pPr>
          </a:lstStyle>
          <a:p>
            <a:r>
              <a:rPr lang="fr-FR" smtClean="0"/>
              <a:t>Cliquez sur l'icône pour ajouter un graphique</a:t>
            </a:r>
            <a:endParaRPr lang="fr-FR" dirty="0"/>
          </a:p>
        </p:txBody>
      </p:sp>
      <p:sp>
        <p:nvSpPr>
          <p:cNvPr id="2" name="Title 1"/>
          <p:cNvSpPr>
            <a:spLocks noGrp="1"/>
          </p:cNvSpPr>
          <p:nvPr>
            <p:ph type="title"/>
          </p:nvPr>
        </p:nvSpPr>
        <p:spPr>
          <a:xfrm>
            <a:off x="628650" y="552448"/>
            <a:ext cx="3816000" cy="419551"/>
          </a:xfrm>
          <a:prstGeom prst="rect">
            <a:avLst/>
          </a:prstGeom>
        </p:spPr>
        <p:txBody>
          <a:bodyPr anchor="b"/>
          <a:lstStyle>
            <a:lvl1pPr>
              <a:defRPr lang="en-US" sz="18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7" name="Content Placeholder 2">
            <a:extLst>
              <a:ext uri="{FF2B5EF4-FFF2-40B4-BE49-F238E27FC236}">
                <a16:creationId xmlns:a16="http://schemas.microsoft.com/office/drawing/2014/main" id="{4068648C-6BEF-4D87-B007-43CBE8215176}"/>
              </a:ext>
            </a:extLst>
          </p:cNvPr>
          <p:cNvSpPr>
            <a:spLocks noGrp="1"/>
          </p:cNvSpPr>
          <p:nvPr>
            <p:ph idx="1"/>
          </p:nvPr>
        </p:nvSpPr>
        <p:spPr>
          <a:xfrm>
            <a:off x="628650" y="1042987"/>
            <a:ext cx="3816000" cy="3722195"/>
          </a:xfrm>
          <a:prstGeom prst="rect">
            <a:avLst/>
          </a:prstGeom>
        </p:spPr>
        <p:txBody>
          <a:bodyPr/>
          <a:lstStyle>
            <a:lvl1pPr marL="0" indent="0">
              <a:lnSpc>
                <a:spcPct val="90000"/>
              </a:lnSpc>
              <a:buNone/>
              <a:defRPr sz="1100">
                <a:solidFill>
                  <a:srgbClr val="737373"/>
                </a:solidFill>
                <a:latin typeface="Arial" panose="020B0604020202020204" pitchFamily="34" charset="0"/>
                <a:cs typeface="Arial" panose="020B0604020202020204" pitchFamily="34" charset="0"/>
              </a:defRPr>
            </a:lvl1pPr>
            <a:lvl2pPr marL="171450" indent="-171450">
              <a:lnSpc>
                <a:spcPct val="90000"/>
              </a:lnSpc>
              <a:buClr>
                <a:srgbClr val="FF5E00"/>
              </a:buClr>
              <a:buFont typeface="Arial" panose="020B0604020202020204" pitchFamily="34" charset="0"/>
              <a:buChar char="•"/>
              <a:defRPr sz="1100">
                <a:solidFill>
                  <a:srgbClr val="737373"/>
                </a:solidFill>
                <a:latin typeface="Arial" panose="020B0604020202020204" pitchFamily="34" charset="0"/>
                <a:cs typeface="Arial" panose="020B0604020202020204" pitchFamily="34" charset="0"/>
              </a:defRPr>
            </a:lvl2pPr>
            <a:lvl3pPr marL="360363" indent="-182563">
              <a:lnSpc>
                <a:spcPct val="90000"/>
              </a:lnSpc>
              <a:spcBef>
                <a:spcPts val="100"/>
              </a:spcBef>
              <a:buClr>
                <a:srgbClr val="FF5E00"/>
              </a:buClr>
              <a:buFont typeface="Arial" panose="020B0604020202020204" pitchFamily="34" charset="0"/>
              <a:buChar char="-"/>
              <a:defRPr sz="1050">
                <a:solidFill>
                  <a:srgbClr val="737373"/>
                </a:solidFill>
                <a:latin typeface="Arial" panose="020B0604020202020204" pitchFamily="34" charset="0"/>
                <a:cs typeface="Arial" panose="020B0604020202020204" pitchFamily="34" charset="0"/>
              </a:defRPr>
            </a:lvl3pPr>
            <a:lvl4pPr marL="0" indent="0">
              <a:lnSpc>
                <a:spcPct val="90000"/>
              </a:lnSpc>
              <a:buNone/>
              <a:defRPr sz="1200" b="1">
                <a:solidFill>
                  <a:srgbClr val="737373"/>
                </a:solidFill>
              </a:defRPr>
            </a:lvl4pPr>
            <a:lvl5pPr marL="0" indent="0">
              <a:lnSpc>
                <a:spcPct val="90000"/>
              </a:lnSpc>
              <a:buNone/>
              <a:defRPr sz="1200">
                <a:solidFill>
                  <a:srgbClr val="737373"/>
                </a:solidFill>
              </a:defRPr>
            </a:lvl5pPr>
          </a:lstStyle>
          <a:p>
            <a:pPr lvl="0"/>
            <a:r>
              <a:rPr lang="fr-FR" smtClean="0"/>
              <a:t>Modifier les styles du texte du masque</a:t>
            </a:r>
          </a:p>
          <a:p>
            <a:pPr lvl="1"/>
            <a:r>
              <a:rPr lang="fr-FR" smtClean="0"/>
              <a:t>Deuxième niveau</a:t>
            </a:r>
          </a:p>
          <a:p>
            <a:pPr lvl="2"/>
            <a:r>
              <a:rPr lang="fr-FR" smtClean="0"/>
              <a:t>Troisième niveau</a:t>
            </a:r>
          </a:p>
        </p:txBody>
      </p:sp>
    </p:spTree>
    <p:extLst>
      <p:ext uri="{BB962C8B-B14F-4D97-AF65-F5344CB8AC3E}">
        <p14:creationId xmlns:p14="http://schemas.microsoft.com/office/powerpoint/2010/main" val="45714659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re sur une ligne et contenu + Graphique">
    <p:spTree>
      <p:nvGrpSpPr>
        <p:cNvPr id="1" name=""/>
        <p:cNvGrpSpPr/>
        <p:nvPr/>
      </p:nvGrpSpPr>
      <p:grpSpPr>
        <a:xfrm>
          <a:off x="0" y="0"/>
          <a:ext cx="0" cy="0"/>
          <a:chOff x="0" y="0"/>
          <a:chExt cx="0" cy="0"/>
        </a:xfrm>
      </p:grpSpPr>
      <p:sp>
        <p:nvSpPr>
          <p:cNvPr id="9" name="Espace réservé du graphique 8">
            <a:extLst>
              <a:ext uri="{FF2B5EF4-FFF2-40B4-BE49-F238E27FC236}">
                <a16:creationId xmlns:a16="http://schemas.microsoft.com/office/drawing/2014/main" id="{995FB402-0AE2-4204-BDED-8B37FC1D023E}"/>
              </a:ext>
            </a:extLst>
          </p:cNvPr>
          <p:cNvSpPr>
            <a:spLocks noGrp="1"/>
          </p:cNvSpPr>
          <p:nvPr>
            <p:ph type="chart" sz="quarter" idx="14"/>
          </p:nvPr>
        </p:nvSpPr>
        <p:spPr>
          <a:xfrm>
            <a:off x="4568100" y="965915"/>
            <a:ext cx="3852000" cy="3580328"/>
          </a:xfrm>
          <a:prstGeom prst="rect">
            <a:avLst/>
          </a:prstGeom>
          <a:noFill/>
        </p:spPr>
        <p:txBody>
          <a:bodyPr anchor="ctr"/>
          <a:lstStyle>
            <a:lvl1pPr algn="ctr">
              <a:defRPr sz="1100" b="1">
                <a:latin typeface="Arial" panose="020B0604020202020204" pitchFamily="34" charset="0"/>
                <a:cs typeface="Arial" panose="020B0604020202020204" pitchFamily="34" charset="0"/>
              </a:defRPr>
            </a:lvl1pPr>
          </a:lstStyle>
          <a:p>
            <a:r>
              <a:rPr lang="fr-FR" smtClean="0"/>
              <a:t>Cliquez sur l'icône pour ajouter un graphique</a:t>
            </a:r>
            <a:endParaRPr lang="fr-FR" dirty="0"/>
          </a:p>
        </p:txBody>
      </p:sp>
      <p:sp>
        <p:nvSpPr>
          <p:cNvPr id="2" name="Title 1"/>
          <p:cNvSpPr>
            <a:spLocks noGrp="1"/>
          </p:cNvSpPr>
          <p:nvPr>
            <p:ph type="title"/>
          </p:nvPr>
        </p:nvSpPr>
        <p:spPr>
          <a:xfrm>
            <a:off x="628650" y="404341"/>
            <a:ext cx="3816000" cy="419551"/>
          </a:xfrm>
          <a:prstGeom prst="rect">
            <a:avLst/>
          </a:prstGeom>
        </p:spPr>
        <p:txBody>
          <a:bodyPr anchor="b"/>
          <a:lstStyle>
            <a:lvl1pPr>
              <a:defRPr lang="en-US" sz="18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5" name="Espace réservé du graphique 8">
            <a:extLst>
              <a:ext uri="{FF2B5EF4-FFF2-40B4-BE49-F238E27FC236}">
                <a16:creationId xmlns:a16="http://schemas.microsoft.com/office/drawing/2014/main" id="{995FB402-0AE2-4204-BDED-8B37FC1D023E}"/>
              </a:ext>
            </a:extLst>
          </p:cNvPr>
          <p:cNvSpPr>
            <a:spLocks noGrp="1"/>
          </p:cNvSpPr>
          <p:nvPr>
            <p:ph type="chart" sz="quarter" idx="15"/>
          </p:nvPr>
        </p:nvSpPr>
        <p:spPr>
          <a:xfrm>
            <a:off x="628650" y="965915"/>
            <a:ext cx="3852000" cy="3580328"/>
          </a:xfrm>
          <a:prstGeom prst="rect">
            <a:avLst/>
          </a:prstGeom>
          <a:noFill/>
        </p:spPr>
        <p:txBody>
          <a:bodyPr anchor="ctr"/>
          <a:lstStyle>
            <a:lvl1pPr algn="ctr">
              <a:defRPr sz="1100" b="1">
                <a:latin typeface="Arial" panose="020B0604020202020204" pitchFamily="34" charset="0"/>
                <a:cs typeface="Arial" panose="020B0604020202020204" pitchFamily="34" charset="0"/>
              </a:defRPr>
            </a:lvl1pPr>
          </a:lstStyle>
          <a:p>
            <a:r>
              <a:rPr lang="fr-FR" smtClean="0"/>
              <a:t>Cliquez sur l'icône pour ajouter un graphique</a:t>
            </a:r>
            <a:endParaRPr lang="fr-FR" dirty="0"/>
          </a:p>
        </p:txBody>
      </p:sp>
    </p:spTree>
    <p:extLst>
      <p:ext uri="{BB962C8B-B14F-4D97-AF65-F5344CB8AC3E}">
        <p14:creationId xmlns:p14="http://schemas.microsoft.com/office/powerpoint/2010/main" val="158824866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itre sur une ligne et contenu + Graphique">
    <p:spTree>
      <p:nvGrpSpPr>
        <p:cNvPr id="1" name=""/>
        <p:cNvGrpSpPr/>
        <p:nvPr/>
      </p:nvGrpSpPr>
      <p:grpSpPr>
        <a:xfrm>
          <a:off x="0" y="0"/>
          <a:ext cx="0" cy="0"/>
          <a:chOff x="0" y="0"/>
          <a:chExt cx="0" cy="0"/>
        </a:xfrm>
      </p:grpSpPr>
      <p:sp>
        <p:nvSpPr>
          <p:cNvPr id="9" name="Espace réservé du graphique 8">
            <a:extLst>
              <a:ext uri="{FF2B5EF4-FFF2-40B4-BE49-F238E27FC236}">
                <a16:creationId xmlns:a16="http://schemas.microsoft.com/office/drawing/2014/main" id="{995FB402-0AE2-4204-BDED-8B37FC1D023E}"/>
              </a:ext>
            </a:extLst>
          </p:cNvPr>
          <p:cNvSpPr>
            <a:spLocks noGrp="1"/>
          </p:cNvSpPr>
          <p:nvPr>
            <p:ph type="chart" sz="quarter" idx="14"/>
          </p:nvPr>
        </p:nvSpPr>
        <p:spPr>
          <a:xfrm>
            <a:off x="3299531" y="965913"/>
            <a:ext cx="2507356" cy="3573891"/>
          </a:xfrm>
          <a:prstGeom prst="rect">
            <a:avLst/>
          </a:prstGeom>
          <a:noFill/>
        </p:spPr>
        <p:txBody>
          <a:bodyPr anchor="ctr"/>
          <a:lstStyle>
            <a:lvl1pPr algn="ctr">
              <a:defRPr sz="1100" b="1">
                <a:latin typeface="Arial" panose="020B0604020202020204" pitchFamily="34" charset="0"/>
                <a:cs typeface="Arial" panose="020B0604020202020204" pitchFamily="34" charset="0"/>
              </a:defRPr>
            </a:lvl1pPr>
          </a:lstStyle>
          <a:p>
            <a:r>
              <a:rPr lang="fr-FR" smtClean="0"/>
              <a:t>Cliquez sur l'icône pour ajouter un graphique</a:t>
            </a:r>
            <a:endParaRPr lang="fr-FR" dirty="0"/>
          </a:p>
        </p:txBody>
      </p:sp>
      <p:sp>
        <p:nvSpPr>
          <p:cNvPr id="2" name="Title 1"/>
          <p:cNvSpPr>
            <a:spLocks noGrp="1"/>
          </p:cNvSpPr>
          <p:nvPr>
            <p:ph type="title"/>
          </p:nvPr>
        </p:nvSpPr>
        <p:spPr>
          <a:xfrm>
            <a:off x="628650" y="404341"/>
            <a:ext cx="3816000" cy="419551"/>
          </a:xfrm>
          <a:prstGeom prst="rect">
            <a:avLst/>
          </a:prstGeom>
        </p:spPr>
        <p:txBody>
          <a:bodyPr anchor="b"/>
          <a:lstStyle>
            <a:lvl1pPr>
              <a:defRPr lang="en-US" sz="18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5" name="Espace réservé du graphique 8">
            <a:extLst>
              <a:ext uri="{FF2B5EF4-FFF2-40B4-BE49-F238E27FC236}">
                <a16:creationId xmlns:a16="http://schemas.microsoft.com/office/drawing/2014/main" id="{995FB402-0AE2-4204-BDED-8B37FC1D023E}"/>
              </a:ext>
            </a:extLst>
          </p:cNvPr>
          <p:cNvSpPr>
            <a:spLocks noGrp="1"/>
          </p:cNvSpPr>
          <p:nvPr>
            <p:ph type="chart" sz="quarter" idx="15"/>
          </p:nvPr>
        </p:nvSpPr>
        <p:spPr>
          <a:xfrm>
            <a:off x="628650" y="965914"/>
            <a:ext cx="2507356" cy="3573891"/>
          </a:xfrm>
          <a:prstGeom prst="rect">
            <a:avLst/>
          </a:prstGeom>
          <a:noFill/>
        </p:spPr>
        <p:txBody>
          <a:bodyPr anchor="ctr"/>
          <a:lstStyle>
            <a:lvl1pPr algn="ctr">
              <a:defRPr sz="1100" b="1">
                <a:latin typeface="Arial" panose="020B0604020202020204" pitchFamily="34" charset="0"/>
                <a:cs typeface="Arial" panose="020B0604020202020204" pitchFamily="34" charset="0"/>
              </a:defRPr>
            </a:lvl1pPr>
          </a:lstStyle>
          <a:p>
            <a:r>
              <a:rPr lang="fr-FR" smtClean="0"/>
              <a:t>Cliquez sur l'icône pour ajouter un graphique</a:t>
            </a:r>
            <a:endParaRPr lang="fr-FR" dirty="0"/>
          </a:p>
        </p:txBody>
      </p:sp>
      <p:sp>
        <p:nvSpPr>
          <p:cNvPr id="6" name="Espace réservé du graphique 8">
            <a:extLst>
              <a:ext uri="{FF2B5EF4-FFF2-40B4-BE49-F238E27FC236}">
                <a16:creationId xmlns:a16="http://schemas.microsoft.com/office/drawing/2014/main" id="{995FB402-0AE2-4204-BDED-8B37FC1D023E}"/>
              </a:ext>
            </a:extLst>
          </p:cNvPr>
          <p:cNvSpPr>
            <a:spLocks noGrp="1"/>
          </p:cNvSpPr>
          <p:nvPr>
            <p:ph type="chart" sz="quarter" idx="16"/>
          </p:nvPr>
        </p:nvSpPr>
        <p:spPr>
          <a:xfrm>
            <a:off x="5970412" y="965912"/>
            <a:ext cx="2507356" cy="3573891"/>
          </a:xfrm>
          <a:prstGeom prst="rect">
            <a:avLst/>
          </a:prstGeom>
          <a:noFill/>
        </p:spPr>
        <p:txBody>
          <a:bodyPr anchor="ctr"/>
          <a:lstStyle>
            <a:lvl1pPr algn="ctr">
              <a:defRPr sz="1100" b="1">
                <a:latin typeface="Arial" panose="020B0604020202020204" pitchFamily="34" charset="0"/>
                <a:cs typeface="Arial" panose="020B0604020202020204" pitchFamily="34" charset="0"/>
              </a:defRPr>
            </a:lvl1pPr>
          </a:lstStyle>
          <a:p>
            <a:r>
              <a:rPr lang="fr-FR" smtClean="0"/>
              <a:t>Cliquez sur l'icône pour ajouter un graphique</a:t>
            </a:r>
            <a:endParaRPr lang="fr-FR" dirty="0"/>
          </a:p>
        </p:txBody>
      </p:sp>
    </p:spTree>
    <p:extLst>
      <p:ext uri="{BB962C8B-B14F-4D97-AF65-F5344CB8AC3E}">
        <p14:creationId xmlns:p14="http://schemas.microsoft.com/office/powerpoint/2010/main" val="325642857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re et contenu centrés">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187"/>
            <a:ext cx="7200000" cy="720000"/>
          </a:xfrm>
          <a:prstGeom prst="rect">
            <a:avLst/>
          </a:prstGeom>
        </p:spPr>
        <p:txBody>
          <a:bodyPr anchor="b"/>
          <a:lstStyle>
            <a:lvl1pPr>
              <a:defRPr lang="en-US" sz="24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3" name="Content Placeholder 2"/>
          <p:cNvSpPr>
            <a:spLocks noGrp="1"/>
          </p:cNvSpPr>
          <p:nvPr>
            <p:ph idx="1"/>
          </p:nvPr>
        </p:nvSpPr>
        <p:spPr>
          <a:xfrm>
            <a:off x="628650" y="2379188"/>
            <a:ext cx="7209527" cy="1273650"/>
          </a:xfrm>
          <a:prstGeom prst="rect">
            <a:avLst/>
          </a:prstGeom>
        </p:spPr>
        <p:txBody>
          <a:bodyPr/>
          <a:lstStyle>
            <a:lvl1pPr marL="0" indent="0">
              <a:lnSpc>
                <a:spcPct val="100000"/>
              </a:lnSpc>
              <a:buNone/>
              <a:defRPr sz="1100">
                <a:solidFill>
                  <a:srgbClr val="737373"/>
                </a:solidFill>
                <a:latin typeface="Arial" panose="020B0604020202020204" pitchFamily="34" charset="0"/>
                <a:cs typeface="Arial" panose="020B0604020202020204" pitchFamily="34" charset="0"/>
              </a:defRPr>
            </a:lvl1pPr>
            <a:lvl2pPr marL="0" indent="0">
              <a:lnSpc>
                <a:spcPct val="100000"/>
              </a:lnSpc>
              <a:buNone/>
              <a:defRPr sz="1100">
                <a:solidFill>
                  <a:srgbClr val="737373"/>
                </a:solidFill>
                <a:latin typeface="Arial" panose="020B0604020202020204" pitchFamily="34" charset="0"/>
                <a:cs typeface="Arial" panose="020B0604020202020204" pitchFamily="34" charset="0"/>
              </a:defRPr>
            </a:lvl2pPr>
            <a:lvl3pPr marL="0" indent="0">
              <a:lnSpc>
                <a:spcPct val="100000"/>
              </a:lnSpc>
              <a:buNone/>
              <a:defRPr sz="1100">
                <a:solidFill>
                  <a:srgbClr val="737373"/>
                </a:solidFill>
                <a:latin typeface="Arial" panose="020B0604020202020204" pitchFamily="34" charset="0"/>
                <a:cs typeface="Arial" panose="020B0604020202020204" pitchFamily="34" charset="0"/>
              </a:defRPr>
            </a:lvl3pPr>
            <a:lvl4pPr marL="0" indent="0">
              <a:lnSpc>
                <a:spcPct val="100000"/>
              </a:lnSpc>
              <a:buNone/>
              <a:defRPr sz="1100">
                <a:solidFill>
                  <a:srgbClr val="737373"/>
                </a:solidFill>
                <a:latin typeface="Arial" panose="020B0604020202020204" pitchFamily="34" charset="0"/>
                <a:cs typeface="Arial" panose="020B0604020202020204" pitchFamily="34" charset="0"/>
              </a:defRPr>
            </a:lvl4pPr>
            <a:lvl5pPr marL="0" indent="0">
              <a:lnSpc>
                <a:spcPct val="100000"/>
              </a:lnSpc>
              <a:buNone/>
              <a:defRPr sz="1100">
                <a:solidFill>
                  <a:srgbClr val="737373"/>
                </a:solidFill>
                <a:latin typeface="Arial" panose="020B0604020202020204" pitchFamily="34" charset="0"/>
                <a:cs typeface="Arial" panose="020B0604020202020204" pitchFamily="34" charset="0"/>
              </a:defRPr>
            </a:lvl5pPr>
          </a:lstStyle>
          <a:p>
            <a:pPr lvl="0"/>
            <a:r>
              <a:rPr lang="fr-FR" smtClean="0"/>
              <a:t>Modifier les styles du texte du masque</a:t>
            </a:r>
          </a:p>
        </p:txBody>
      </p:sp>
    </p:spTree>
    <p:extLst>
      <p:ext uri="{BB962C8B-B14F-4D97-AF65-F5344CB8AC3E}">
        <p14:creationId xmlns:p14="http://schemas.microsoft.com/office/powerpoint/2010/main" val="3651164227"/>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re et contenu centrés + Photo">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187"/>
            <a:ext cx="3816000" cy="655388"/>
          </a:xfrm>
          <a:prstGeom prst="rect">
            <a:avLst/>
          </a:prstGeom>
        </p:spPr>
        <p:txBody>
          <a:bodyPr anchor="b"/>
          <a:lstStyle>
            <a:lvl1pPr>
              <a:defRPr lang="en-US" sz="20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3" name="Content Placeholder 2"/>
          <p:cNvSpPr>
            <a:spLocks noGrp="1"/>
          </p:cNvSpPr>
          <p:nvPr>
            <p:ph idx="1"/>
          </p:nvPr>
        </p:nvSpPr>
        <p:spPr>
          <a:xfrm>
            <a:off x="628650" y="2379188"/>
            <a:ext cx="3816000" cy="1273650"/>
          </a:xfrm>
          <a:prstGeom prst="rect">
            <a:avLst/>
          </a:prstGeom>
        </p:spPr>
        <p:txBody>
          <a:bodyPr/>
          <a:lstStyle>
            <a:lvl1pPr marL="0" indent="0">
              <a:lnSpc>
                <a:spcPct val="100000"/>
              </a:lnSpc>
              <a:buNone/>
              <a:defRPr sz="1100">
                <a:solidFill>
                  <a:srgbClr val="737373"/>
                </a:solidFill>
                <a:latin typeface="Arial" panose="020B0604020202020204" pitchFamily="34" charset="0"/>
                <a:cs typeface="Arial" panose="020B0604020202020204" pitchFamily="34" charset="0"/>
              </a:defRPr>
            </a:lvl1pPr>
            <a:lvl2pPr marL="0" indent="0">
              <a:lnSpc>
                <a:spcPct val="100000"/>
              </a:lnSpc>
              <a:buNone/>
              <a:defRPr sz="1100">
                <a:solidFill>
                  <a:srgbClr val="737373"/>
                </a:solidFill>
                <a:latin typeface="Arial" panose="020B0604020202020204" pitchFamily="34" charset="0"/>
                <a:cs typeface="Arial" panose="020B0604020202020204" pitchFamily="34" charset="0"/>
              </a:defRPr>
            </a:lvl2pPr>
            <a:lvl3pPr marL="0" indent="0">
              <a:lnSpc>
                <a:spcPct val="100000"/>
              </a:lnSpc>
              <a:buNone/>
              <a:defRPr sz="1100">
                <a:solidFill>
                  <a:srgbClr val="737373"/>
                </a:solidFill>
                <a:latin typeface="Arial" panose="020B0604020202020204" pitchFamily="34" charset="0"/>
                <a:cs typeface="Arial" panose="020B0604020202020204" pitchFamily="34" charset="0"/>
              </a:defRPr>
            </a:lvl3pPr>
            <a:lvl4pPr marL="0" indent="0">
              <a:lnSpc>
                <a:spcPct val="100000"/>
              </a:lnSpc>
              <a:buNone/>
              <a:defRPr sz="1100">
                <a:solidFill>
                  <a:srgbClr val="737373"/>
                </a:solidFill>
                <a:latin typeface="Arial" panose="020B0604020202020204" pitchFamily="34" charset="0"/>
                <a:cs typeface="Arial" panose="020B0604020202020204" pitchFamily="34" charset="0"/>
              </a:defRPr>
            </a:lvl4pPr>
            <a:lvl5pPr marL="0" indent="0">
              <a:lnSpc>
                <a:spcPct val="100000"/>
              </a:lnSpc>
              <a:buNone/>
              <a:defRPr sz="1100">
                <a:solidFill>
                  <a:srgbClr val="737373"/>
                </a:solidFill>
                <a:latin typeface="Arial" panose="020B0604020202020204" pitchFamily="34" charset="0"/>
                <a:cs typeface="Arial" panose="020B0604020202020204" pitchFamily="34" charset="0"/>
              </a:defRPr>
            </a:lvl5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Espace réservé pour une image  7">
            <a:extLst>
              <a:ext uri="{FF2B5EF4-FFF2-40B4-BE49-F238E27FC236}">
                <a16:creationId xmlns:a16="http://schemas.microsoft.com/office/drawing/2014/main" id="{DC3607CC-26E3-428A-9991-8FF5D167BFC3}"/>
              </a:ext>
            </a:extLst>
          </p:cNvPr>
          <p:cNvSpPr>
            <a:spLocks noGrp="1"/>
          </p:cNvSpPr>
          <p:nvPr>
            <p:ph type="pic" sz="quarter" idx="13"/>
          </p:nvPr>
        </p:nvSpPr>
        <p:spPr>
          <a:xfrm>
            <a:off x="4568100" y="552450"/>
            <a:ext cx="3852000" cy="3708000"/>
          </a:xfrm>
          <a:prstGeom prst="rect">
            <a:avLst/>
          </a:prstGeom>
          <a:noFill/>
        </p:spPr>
        <p:txBody>
          <a:bodyPr anchor="ctr"/>
          <a:lstStyle>
            <a:lvl1pPr algn="ctr">
              <a:defRPr sz="1200" b="1">
                <a:latin typeface="Arial" panose="020B0604020202020204" pitchFamily="34" charset="0"/>
                <a:cs typeface="Arial" panose="020B0604020202020204" pitchFamily="34" charset="0"/>
              </a:defRPr>
            </a:lvl1pPr>
          </a:lstStyle>
          <a:p>
            <a:r>
              <a:rPr lang="fr-FR" smtClean="0"/>
              <a:t>Cliquez sur l'icône pour ajouter une image</a:t>
            </a:r>
            <a:endParaRPr lang="fr-FR"/>
          </a:p>
        </p:txBody>
      </p:sp>
    </p:spTree>
    <p:extLst>
      <p:ext uri="{BB962C8B-B14F-4D97-AF65-F5344CB8AC3E}">
        <p14:creationId xmlns:p14="http://schemas.microsoft.com/office/powerpoint/2010/main" val="219648700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re et contenu centrés + Graphique">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187"/>
            <a:ext cx="3816000" cy="655388"/>
          </a:xfrm>
          <a:prstGeom prst="rect">
            <a:avLst/>
          </a:prstGeom>
        </p:spPr>
        <p:txBody>
          <a:bodyPr anchor="b"/>
          <a:lstStyle>
            <a:lvl1pPr>
              <a:defRPr lang="en-US" sz="20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3" name="Content Placeholder 2"/>
          <p:cNvSpPr>
            <a:spLocks noGrp="1"/>
          </p:cNvSpPr>
          <p:nvPr>
            <p:ph idx="1"/>
          </p:nvPr>
        </p:nvSpPr>
        <p:spPr>
          <a:xfrm>
            <a:off x="628650" y="2379188"/>
            <a:ext cx="3816000" cy="1273650"/>
          </a:xfrm>
          <a:prstGeom prst="rect">
            <a:avLst/>
          </a:prstGeom>
        </p:spPr>
        <p:txBody>
          <a:bodyPr/>
          <a:lstStyle>
            <a:lvl1pPr marL="0" indent="0">
              <a:lnSpc>
                <a:spcPct val="100000"/>
              </a:lnSpc>
              <a:buNone/>
              <a:defRPr sz="1100">
                <a:solidFill>
                  <a:srgbClr val="737373"/>
                </a:solidFill>
                <a:latin typeface="Arial" panose="020B0604020202020204" pitchFamily="34" charset="0"/>
                <a:cs typeface="Arial" panose="020B0604020202020204" pitchFamily="34" charset="0"/>
              </a:defRPr>
            </a:lvl1pPr>
            <a:lvl2pPr marL="0" indent="0">
              <a:lnSpc>
                <a:spcPct val="100000"/>
              </a:lnSpc>
              <a:buNone/>
              <a:defRPr sz="1100">
                <a:solidFill>
                  <a:srgbClr val="737373"/>
                </a:solidFill>
                <a:latin typeface="Arial" panose="020B0604020202020204" pitchFamily="34" charset="0"/>
                <a:cs typeface="Arial" panose="020B0604020202020204" pitchFamily="34" charset="0"/>
              </a:defRPr>
            </a:lvl2pPr>
            <a:lvl3pPr marL="0" indent="0">
              <a:lnSpc>
                <a:spcPct val="100000"/>
              </a:lnSpc>
              <a:buNone/>
              <a:defRPr sz="1100">
                <a:solidFill>
                  <a:srgbClr val="737373"/>
                </a:solidFill>
                <a:latin typeface="Arial" panose="020B0604020202020204" pitchFamily="34" charset="0"/>
                <a:cs typeface="Arial" panose="020B0604020202020204" pitchFamily="34" charset="0"/>
              </a:defRPr>
            </a:lvl3pPr>
            <a:lvl4pPr marL="0" indent="0">
              <a:lnSpc>
                <a:spcPct val="100000"/>
              </a:lnSpc>
              <a:buNone/>
              <a:defRPr sz="1100">
                <a:solidFill>
                  <a:srgbClr val="737373"/>
                </a:solidFill>
                <a:latin typeface="Arial" panose="020B0604020202020204" pitchFamily="34" charset="0"/>
                <a:cs typeface="Arial" panose="020B0604020202020204" pitchFamily="34" charset="0"/>
              </a:defRPr>
            </a:lvl4pPr>
            <a:lvl5pPr marL="0" indent="0">
              <a:lnSpc>
                <a:spcPct val="100000"/>
              </a:lnSpc>
              <a:buNone/>
              <a:defRPr sz="1100">
                <a:solidFill>
                  <a:srgbClr val="737373"/>
                </a:solidFill>
                <a:latin typeface="Arial" panose="020B0604020202020204" pitchFamily="34" charset="0"/>
                <a:cs typeface="Arial" panose="020B0604020202020204" pitchFamily="34" charset="0"/>
              </a:defRPr>
            </a:lvl5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8" name="Espace réservé du graphique 8">
            <a:extLst>
              <a:ext uri="{FF2B5EF4-FFF2-40B4-BE49-F238E27FC236}">
                <a16:creationId xmlns:a16="http://schemas.microsoft.com/office/drawing/2014/main" id="{D1DCF4FE-8C32-44DF-A6CA-2B742EFDC224}"/>
              </a:ext>
            </a:extLst>
          </p:cNvPr>
          <p:cNvSpPr>
            <a:spLocks noGrp="1"/>
          </p:cNvSpPr>
          <p:nvPr>
            <p:ph type="chart" sz="quarter" idx="14"/>
          </p:nvPr>
        </p:nvSpPr>
        <p:spPr>
          <a:xfrm>
            <a:off x="4568100" y="552450"/>
            <a:ext cx="3852000" cy="3708400"/>
          </a:xfrm>
          <a:prstGeom prst="rect">
            <a:avLst/>
          </a:prstGeom>
          <a:noFill/>
        </p:spPr>
        <p:txBody>
          <a:bodyPr anchor="ctr"/>
          <a:lstStyle>
            <a:lvl1pPr algn="ctr">
              <a:defRPr sz="1200" b="1">
                <a:latin typeface="Arial" panose="020B0604020202020204" pitchFamily="34" charset="0"/>
                <a:cs typeface="Arial" panose="020B0604020202020204" pitchFamily="34" charset="0"/>
              </a:defRPr>
            </a:lvl1pPr>
          </a:lstStyle>
          <a:p>
            <a:r>
              <a:rPr lang="fr-FR" smtClean="0"/>
              <a:t>Cliquez sur l'icône pour ajouter un graphique</a:t>
            </a:r>
            <a:endParaRPr lang="fr-FR" dirty="0"/>
          </a:p>
        </p:txBody>
      </p:sp>
    </p:spTree>
    <p:extLst>
      <p:ext uri="{BB962C8B-B14F-4D97-AF65-F5344CB8AC3E}">
        <p14:creationId xmlns:p14="http://schemas.microsoft.com/office/powerpoint/2010/main" val="230104773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Tree>
    <p:extLst>
      <p:ext uri="{BB962C8B-B14F-4D97-AF65-F5344CB8AC3E}">
        <p14:creationId xmlns:p14="http://schemas.microsoft.com/office/powerpoint/2010/main" val="71391109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pic>
        <p:nvPicPr>
          <p:cNvPr id="8" name="Image 7"/>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57016" y="325320"/>
            <a:ext cx="2018759" cy="1319142"/>
          </a:xfrm>
          <a:prstGeom prst="rect">
            <a:avLst/>
          </a:prstGeom>
        </p:spPr>
      </p:pic>
      <p:sp>
        <p:nvSpPr>
          <p:cNvPr id="10" name="Espace réservé du texte 2"/>
          <p:cNvSpPr>
            <a:spLocks noGrp="1"/>
          </p:cNvSpPr>
          <p:nvPr>
            <p:ph type="body" sz="quarter" idx="10"/>
          </p:nvPr>
        </p:nvSpPr>
        <p:spPr>
          <a:xfrm>
            <a:off x="373063" y="2254250"/>
            <a:ext cx="4031512" cy="1216606"/>
          </a:xfrm>
          <a:prstGeom prst="rect">
            <a:avLst/>
          </a:prstGeom>
        </p:spPr>
        <p:txBody>
          <a:bodyPr/>
          <a:lstStyle>
            <a:lvl1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1pPr>
            <a:lvl2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2pPr>
            <a:lvl3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3pPr>
            <a:lvl4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4pPr>
            <a:lvl5pPr>
              <a:defRPr lang="fr-FR" sz="2000" b="1" u="none" kern="1200" cap="all" baseline="0" dirty="0">
                <a:solidFill>
                  <a:srgbClr val="878787"/>
                </a:solidFill>
                <a:latin typeface="Arial" panose="020B0604020202020204" pitchFamily="34" charset="0"/>
                <a:ea typeface="+mn-ea"/>
                <a:cs typeface="Arial" panose="020B0604020202020204" pitchFamily="34" charset="0"/>
              </a:defRPr>
            </a:lvl5pPr>
          </a:lstStyle>
          <a:p>
            <a:pPr lvl="0"/>
            <a:r>
              <a:rPr lang="fr-FR" smtClean="0"/>
              <a:t>Modifier les styles du texte du masque</a:t>
            </a:r>
          </a:p>
        </p:txBody>
      </p:sp>
      <p:sp>
        <p:nvSpPr>
          <p:cNvPr id="11" name="Espace réservé du texte 2"/>
          <p:cNvSpPr>
            <a:spLocks noGrp="1"/>
          </p:cNvSpPr>
          <p:nvPr>
            <p:ph type="body" sz="quarter" idx="11"/>
          </p:nvPr>
        </p:nvSpPr>
        <p:spPr>
          <a:xfrm>
            <a:off x="373063" y="3567448"/>
            <a:ext cx="4031512" cy="455053"/>
          </a:xfrm>
          <a:prstGeom prst="rect">
            <a:avLst/>
          </a:prstGeom>
        </p:spPr>
        <p:txBody>
          <a:bodyPr/>
          <a:lstStyle>
            <a:lvl1pPr>
              <a:defRPr lang="fr-FR" sz="1600" b="0" u="none" kern="1200" cap="all" baseline="0" dirty="0" smtClean="0">
                <a:solidFill>
                  <a:srgbClr val="878787"/>
                </a:solidFill>
                <a:latin typeface="Arial" panose="020B0604020202020204" pitchFamily="34" charset="0"/>
                <a:ea typeface="+mn-ea"/>
                <a:cs typeface="Arial" panose="020B0604020202020204" pitchFamily="34" charset="0"/>
              </a:defRPr>
            </a:lvl1pPr>
            <a:lvl2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2pPr>
            <a:lvl3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3pPr>
            <a:lvl4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4pPr>
            <a:lvl5pPr>
              <a:defRPr lang="fr-FR" sz="2000" b="1" u="none" kern="1200" cap="all" baseline="0" dirty="0">
                <a:solidFill>
                  <a:srgbClr val="878787"/>
                </a:solidFill>
                <a:latin typeface="Arial" panose="020B0604020202020204" pitchFamily="34" charset="0"/>
                <a:ea typeface="+mn-ea"/>
                <a:cs typeface="Arial" panose="020B0604020202020204" pitchFamily="34" charset="0"/>
              </a:defRPr>
            </a:lvl5pPr>
          </a:lstStyle>
          <a:p>
            <a:pPr lvl="0"/>
            <a:r>
              <a:rPr lang="fr-FR" smtClean="0"/>
              <a:t>Modifier les styles du texte du masque</a:t>
            </a:r>
          </a:p>
        </p:txBody>
      </p:sp>
      <p:sp>
        <p:nvSpPr>
          <p:cNvPr id="6" name="ZoneTexte 5"/>
          <p:cNvSpPr txBox="1"/>
          <p:nvPr userDrawn="1"/>
        </p:nvSpPr>
        <p:spPr>
          <a:xfrm>
            <a:off x="309093" y="4790267"/>
            <a:ext cx="4043966" cy="246221"/>
          </a:xfrm>
          <a:prstGeom prst="rect">
            <a:avLst/>
          </a:prstGeom>
          <a:noFill/>
        </p:spPr>
        <p:txBody>
          <a:bodyPr wrap="square" rtlCol="0">
            <a:spAutoFit/>
          </a:bodyPr>
          <a:lstStyle/>
          <a:p>
            <a:r>
              <a:rPr lang="fr-FR" sz="1000" b="0" i="0" cap="small" dirty="0" smtClean="0">
                <a:solidFill>
                  <a:srgbClr val="EA560D"/>
                </a:solidFill>
                <a:latin typeface="Arial" panose="020B0604020202020204" pitchFamily="34" charset="0"/>
                <a:cs typeface="Arial" panose="020B0604020202020204" pitchFamily="34" charset="0"/>
              </a:rPr>
              <a:t>Un centre d’excellence</a:t>
            </a:r>
            <a:r>
              <a:rPr lang="fr-FR" sz="1000" b="0" i="0" cap="small" baseline="0" dirty="0" smtClean="0">
                <a:solidFill>
                  <a:srgbClr val="EA560D"/>
                </a:solidFill>
                <a:latin typeface="Arial" panose="020B0604020202020204" pitchFamily="34" charset="0"/>
                <a:cs typeface="Arial" panose="020B0604020202020204" pitchFamily="34" charset="0"/>
              </a:rPr>
              <a:t>, un accès pour tous</a:t>
            </a:r>
            <a:endParaRPr lang="fr-FR" sz="1000" b="0" i="0" cap="small" dirty="0">
              <a:solidFill>
                <a:srgbClr val="EA560D"/>
              </a:solidFill>
              <a:latin typeface="Arial" panose="020B0604020202020204" pitchFamily="34" charset="0"/>
              <a:cs typeface="Arial" panose="020B0604020202020204" pitchFamily="34" charset="0"/>
            </a:endParaRPr>
          </a:p>
        </p:txBody>
      </p:sp>
      <p:pic>
        <p:nvPicPr>
          <p:cNvPr id="12" name="Image 11" descr="Une image contenant personne, homme, chemise, grand&#10;&#10;Description générée automatiquement">
            <a:extLst>
              <a:ext uri="{FF2B5EF4-FFF2-40B4-BE49-F238E27FC236}">
                <a16:creationId xmlns:a16="http://schemas.microsoft.com/office/drawing/2014/main" id="{7CCE9380-72C7-4FBF-91E4-C12BB0E524C9}"/>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80319" y="0"/>
            <a:ext cx="4363681" cy="5197505"/>
          </a:xfrm>
          <a:prstGeom prst="rect">
            <a:avLst/>
          </a:prstGeom>
        </p:spPr>
      </p:pic>
    </p:spTree>
    <p:extLst>
      <p:ext uri="{BB962C8B-B14F-4D97-AF65-F5344CB8AC3E}">
        <p14:creationId xmlns:p14="http://schemas.microsoft.com/office/powerpoint/2010/main" val="85081068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pic>
        <p:nvPicPr>
          <p:cNvPr id="3" name="Imag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09283" y="330898"/>
            <a:ext cx="2139696" cy="3995928"/>
          </a:xfrm>
          <a:prstGeom prst="rect">
            <a:avLst/>
          </a:prstGeom>
        </p:spPr>
      </p:pic>
      <p:sp>
        <p:nvSpPr>
          <p:cNvPr id="4" name="ZoneTexte 3"/>
          <p:cNvSpPr txBox="1"/>
          <p:nvPr userDrawn="1"/>
        </p:nvSpPr>
        <p:spPr>
          <a:xfrm>
            <a:off x="1735932" y="1971674"/>
            <a:ext cx="2321718" cy="1107996"/>
          </a:xfrm>
          <a:prstGeom prst="rect">
            <a:avLst/>
          </a:prstGeom>
          <a:noFill/>
        </p:spPr>
        <p:txBody>
          <a:bodyPr wrap="square" rtlCol="0">
            <a:spAutoFit/>
          </a:bodyPr>
          <a:lstStyle/>
          <a:p>
            <a:r>
              <a:rPr lang="fr-FR" sz="6600" b="1" dirty="0" smtClean="0">
                <a:solidFill>
                  <a:srgbClr val="EA560D"/>
                </a:solidFill>
                <a:latin typeface="Arial Black" panose="020B0A04020102020204" pitchFamily="34" charset="0"/>
                <a:cs typeface="Arial" panose="020B0604020202020204" pitchFamily="34" charset="0"/>
              </a:rPr>
              <a:t>MER</a:t>
            </a:r>
            <a:endParaRPr lang="fr-FR" sz="6600" b="1" dirty="0">
              <a:solidFill>
                <a:srgbClr val="EA560D"/>
              </a:solidFill>
              <a:latin typeface="Arial Black" panose="020B0A04020102020204" pitchFamily="34" charset="0"/>
              <a:cs typeface="Arial" panose="020B0604020202020204" pitchFamily="34" charset="0"/>
            </a:endParaRPr>
          </a:p>
        </p:txBody>
      </p:sp>
      <p:sp>
        <p:nvSpPr>
          <p:cNvPr id="5" name="ZoneTexte 4"/>
          <p:cNvSpPr txBox="1"/>
          <p:nvPr userDrawn="1"/>
        </p:nvSpPr>
        <p:spPr>
          <a:xfrm>
            <a:off x="5284794" y="1971674"/>
            <a:ext cx="528370" cy="1107996"/>
          </a:xfrm>
          <a:prstGeom prst="rect">
            <a:avLst/>
          </a:prstGeom>
          <a:noFill/>
        </p:spPr>
        <p:txBody>
          <a:bodyPr wrap="square" rtlCol="0">
            <a:spAutoFit/>
          </a:bodyPr>
          <a:lstStyle/>
          <a:p>
            <a:r>
              <a:rPr lang="fr-FR" sz="6600" b="1" dirty="0" smtClean="0">
                <a:solidFill>
                  <a:srgbClr val="EA560D"/>
                </a:solidFill>
                <a:latin typeface="Arial Black" panose="020B0A04020102020204" pitchFamily="34" charset="0"/>
                <a:cs typeface="Arial" panose="020B0604020202020204" pitchFamily="34" charset="0"/>
              </a:rPr>
              <a:t>I</a:t>
            </a:r>
            <a:endParaRPr lang="fr-FR" sz="6600" b="1" dirty="0">
              <a:solidFill>
                <a:srgbClr val="EA560D"/>
              </a:solidFill>
              <a:latin typeface="Arial Black" panose="020B0A04020102020204" pitchFamily="34" charset="0"/>
              <a:cs typeface="Arial" panose="020B0604020202020204" pitchFamily="34" charset="0"/>
            </a:endParaRPr>
          </a:p>
        </p:txBody>
      </p:sp>
      <p:sp>
        <p:nvSpPr>
          <p:cNvPr id="6" name="Ellipse 5"/>
          <p:cNvSpPr>
            <a:spLocks noChangeAspect="1"/>
          </p:cNvSpPr>
          <p:nvPr userDrawn="1"/>
        </p:nvSpPr>
        <p:spPr>
          <a:xfrm>
            <a:off x="5430182" y="1867165"/>
            <a:ext cx="209017" cy="209017"/>
          </a:xfrm>
          <a:prstGeom prst="ellipse">
            <a:avLst/>
          </a:prstGeom>
          <a:solidFill>
            <a:srgbClr val="EA560D"/>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78902462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CLUSION ENGLISH">
    <p:spTree>
      <p:nvGrpSpPr>
        <p:cNvPr id="1" name=""/>
        <p:cNvGrpSpPr/>
        <p:nvPr/>
      </p:nvGrpSpPr>
      <p:grpSpPr>
        <a:xfrm>
          <a:off x="0" y="0"/>
          <a:ext cx="0" cy="0"/>
          <a:chOff x="0" y="0"/>
          <a:chExt cx="0" cy="0"/>
        </a:xfrm>
      </p:grpSpPr>
      <p:pic>
        <p:nvPicPr>
          <p:cNvPr id="3" name="Imag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9063" y="298700"/>
            <a:ext cx="2139696" cy="3995928"/>
          </a:xfrm>
          <a:prstGeom prst="rect">
            <a:avLst/>
          </a:prstGeom>
        </p:spPr>
      </p:pic>
      <p:sp>
        <p:nvSpPr>
          <p:cNvPr id="4" name="ZoneTexte 3"/>
          <p:cNvSpPr txBox="1"/>
          <p:nvPr userDrawn="1"/>
        </p:nvSpPr>
        <p:spPr>
          <a:xfrm>
            <a:off x="344270" y="2964967"/>
            <a:ext cx="4977684" cy="1107996"/>
          </a:xfrm>
          <a:prstGeom prst="rect">
            <a:avLst/>
          </a:prstGeom>
          <a:noFill/>
        </p:spPr>
        <p:txBody>
          <a:bodyPr wrap="square" rtlCol="0">
            <a:spAutoFit/>
          </a:bodyPr>
          <a:lstStyle/>
          <a:p>
            <a:r>
              <a:rPr lang="fr-FR" sz="6600" b="1" dirty="0" smtClean="0">
                <a:solidFill>
                  <a:srgbClr val="EA560D"/>
                </a:solidFill>
                <a:latin typeface="Arial Black" panose="020B0A04020102020204" pitchFamily="34" charset="0"/>
                <a:cs typeface="Arial" panose="020B0604020202020204" pitchFamily="34" charset="0"/>
              </a:rPr>
              <a:t>THANK</a:t>
            </a:r>
            <a:r>
              <a:rPr lang="fr-FR" sz="6600" b="1" baseline="0" dirty="0" smtClean="0">
                <a:solidFill>
                  <a:srgbClr val="EA560D"/>
                </a:solidFill>
                <a:latin typeface="Arial Black" panose="020B0A04020102020204" pitchFamily="34" charset="0"/>
                <a:cs typeface="Arial" panose="020B0604020202020204" pitchFamily="34" charset="0"/>
              </a:rPr>
              <a:t>  Y</a:t>
            </a:r>
            <a:endParaRPr lang="fr-FR" sz="6600" b="1" dirty="0">
              <a:solidFill>
                <a:srgbClr val="EA560D"/>
              </a:solidFill>
              <a:latin typeface="Arial Black" panose="020B0A04020102020204" pitchFamily="34" charset="0"/>
              <a:cs typeface="Arial" panose="020B0604020202020204" pitchFamily="34" charset="0"/>
            </a:endParaRPr>
          </a:p>
        </p:txBody>
      </p:sp>
      <p:sp>
        <p:nvSpPr>
          <p:cNvPr id="5" name="ZoneTexte 4"/>
          <p:cNvSpPr txBox="1"/>
          <p:nvPr userDrawn="1"/>
        </p:nvSpPr>
        <p:spPr>
          <a:xfrm>
            <a:off x="6094845" y="2982666"/>
            <a:ext cx="528370" cy="1107996"/>
          </a:xfrm>
          <a:prstGeom prst="rect">
            <a:avLst/>
          </a:prstGeom>
          <a:noFill/>
        </p:spPr>
        <p:txBody>
          <a:bodyPr wrap="square" rtlCol="0">
            <a:spAutoFit/>
          </a:bodyPr>
          <a:lstStyle/>
          <a:p>
            <a:r>
              <a:rPr lang="fr-FR" sz="6600" b="1" dirty="0" smtClean="0">
                <a:solidFill>
                  <a:srgbClr val="EA560D"/>
                </a:solidFill>
                <a:latin typeface="Arial Black" panose="020B0A04020102020204" pitchFamily="34" charset="0"/>
                <a:cs typeface="Arial" panose="020B0604020202020204" pitchFamily="34" charset="0"/>
              </a:rPr>
              <a:t>U</a:t>
            </a:r>
            <a:endParaRPr lang="fr-FR" sz="6600" b="1" dirty="0">
              <a:solidFill>
                <a:srgbClr val="EA560D"/>
              </a:solidFill>
              <a:latin typeface="Arial Black" panose="020B0A04020102020204" pitchFamily="34" charset="0"/>
              <a:cs typeface="Arial" panose="020B0604020202020204" pitchFamily="34" charset="0"/>
            </a:endParaRPr>
          </a:p>
        </p:txBody>
      </p:sp>
    </p:spTree>
    <p:extLst>
      <p:ext uri="{BB962C8B-B14F-4D97-AF65-F5344CB8AC3E}">
        <p14:creationId xmlns:p14="http://schemas.microsoft.com/office/powerpoint/2010/main" val="224583566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Diapositive de titre">
    <p:spTree>
      <p:nvGrpSpPr>
        <p:cNvPr id="1" name=""/>
        <p:cNvGrpSpPr/>
        <p:nvPr/>
      </p:nvGrpSpPr>
      <p:grpSpPr>
        <a:xfrm>
          <a:off x="0" y="0"/>
          <a:ext cx="0" cy="0"/>
          <a:chOff x="0" y="0"/>
          <a:chExt cx="0" cy="0"/>
        </a:xfrm>
      </p:grpSpPr>
      <p:pic>
        <p:nvPicPr>
          <p:cNvPr id="8" name="Image 7"/>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57016" y="325320"/>
            <a:ext cx="2018759" cy="1319142"/>
          </a:xfrm>
          <a:prstGeom prst="rect">
            <a:avLst/>
          </a:prstGeom>
        </p:spPr>
      </p:pic>
      <p:pic>
        <p:nvPicPr>
          <p:cNvPr id="7" name="Image 6" descr="Une image contenant personne, souriant, jeune, regardant&#10;&#10;Description générée automatiquement">
            <a:extLst>
              <a:ext uri="{FF2B5EF4-FFF2-40B4-BE49-F238E27FC236}">
                <a16:creationId xmlns:a16="http://schemas.microsoft.com/office/drawing/2014/main" id="{F28A35B1-D7F8-41AB-9FAD-F759F077FF76}"/>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825660" y="0"/>
            <a:ext cx="4318340" cy="5143500"/>
          </a:xfrm>
          <a:prstGeom prst="rect">
            <a:avLst/>
          </a:prstGeom>
        </p:spPr>
      </p:pic>
      <p:sp>
        <p:nvSpPr>
          <p:cNvPr id="6" name="Espace réservé du texte 2"/>
          <p:cNvSpPr>
            <a:spLocks noGrp="1"/>
          </p:cNvSpPr>
          <p:nvPr>
            <p:ph type="body" sz="quarter" idx="10"/>
          </p:nvPr>
        </p:nvSpPr>
        <p:spPr>
          <a:xfrm>
            <a:off x="373063" y="2254250"/>
            <a:ext cx="4031512" cy="1216606"/>
          </a:xfrm>
          <a:prstGeom prst="rect">
            <a:avLst/>
          </a:prstGeom>
        </p:spPr>
        <p:txBody>
          <a:bodyPr/>
          <a:lstStyle>
            <a:lvl1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1pPr>
            <a:lvl2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2pPr>
            <a:lvl3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3pPr>
            <a:lvl4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4pPr>
            <a:lvl5pPr>
              <a:defRPr lang="fr-FR" sz="2000" b="1" u="none" kern="1200" cap="all" baseline="0" dirty="0">
                <a:solidFill>
                  <a:srgbClr val="878787"/>
                </a:solidFill>
                <a:latin typeface="Arial" panose="020B0604020202020204" pitchFamily="34" charset="0"/>
                <a:ea typeface="+mn-ea"/>
                <a:cs typeface="Arial" panose="020B0604020202020204" pitchFamily="34" charset="0"/>
              </a:defRPr>
            </a:lvl5pPr>
          </a:lstStyle>
          <a:p>
            <a:pPr lvl="0"/>
            <a:r>
              <a:rPr lang="fr-FR" smtClean="0"/>
              <a:t>Modifier les styles du texte du masque</a:t>
            </a:r>
          </a:p>
        </p:txBody>
      </p:sp>
      <p:sp>
        <p:nvSpPr>
          <p:cNvPr id="9" name="Espace réservé du texte 2"/>
          <p:cNvSpPr>
            <a:spLocks noGrp="1"/>
          </p:cNvSpPr>
          <p:nvPr>
            <p:ph type="body" sz="quarter" idx="11"/>
          </p:nvPr>
        </p:nvSpPr>
        <p:spPr>
          <a:xfrm>
            <a:off x="373063" y="3567448"/>
            <a:ext cx="4031512" cy="455053"/>
          </a:xfrm>
          <a:prstGeom prst="rect">
            <a:avLst/>
          </a:prstGeom>
        </p:spPr>
        <p:txBody>
          <a:bodyPr/>
          <a:lstStyle>
            <a:lvl1pPr>
              <a:defRPr lang="fr-FR" sz="1600" b="0" u="none" kern="1200" cap="all" baseline="0" dirty="0" smtClean="0">
                <a:solidFill>
                  <a:srgbClr val="878787"/>
                </a:solidFill>
                <a:latin typeface="Arial" panose="020B0604020202020204" pitchFamily="34" charset="0"/>
                <a:ea typeface="+mn-ea"/>
                <a:cs typeface="Arial" panose="020B0604020202020204" pitchFamily="34" charset="0"/>
              </a:defRPr>
            </a:lvl1pPr>
            <a:lvl2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2pPr>
            <a:lvl3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3pPr>
            <a:lvl4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4pPr>
            <a:lvl5pPr>
              <a:defRPr lang="fr-FR" sz="2000" b="1" u="none" kern="1200" cap="all" baseline="0" dirty="0">
                <a:solidFill>
                  <a:srgbClr val="878787"/>
                </a:solidFill>
                <a:latin typeface="Arial" panose="020B0604020202020204" pitchFamily="34" charset="0"/>
                <a:ea typeface="+mn-ea"/>
                <a:cs typeface="Arial" panose="020B0604020202020204" pitchFamily="34" charset="0"/>
              </a:defRPr>
            </a:lvl5pPr>
          </a:lstStyle>
          <a:p>
            <a:pPr lvl="0"/>
            <a:r>
              <a:rPr lang="fr-FR" smtClean="0"/>
              <a:t>Modifier les styles du texte du masque</a:t>
            </a:r>
          </a:p>
        </p:txBody>
      </p:sp>
      <p:sp>
        <p:nvSpPr>
          <p:cNvPr id="10" name="ZoneTexte 9"/>
          <p:cNvSpPr txBox="1"/>
          <p:nvPr userDrawn="1"/>
        </p:nvSpPr>
        <p:spPr>
          <a:xfrm>
            <a:off x="309093" y="4790267"/>
            <a:ext cx="4043966" cy="246221"/>
          </a:xfrm>
          <a:prstGeom prst="rect">
            <a:avLst/>
          </a:prstGeom>
          <a:noFill/>
        </p:spPr>
        <p:txBody>
          <a:bodyPr wrap="square" rtlCol="0">
            <a:spAutoFit/>
          </a:bodyPr>
          <a:lstStyle/>
          <a:p>
            <a:r>
              <a:rPr lang="fr-FR" sz="1000" b="0" i="0" cap="small" dirty="0" smtClean="0">
                <a:solidFill>
                  <a:srgbClr val="EA560D"/>
                </a:solidFill>
                <a:latin typeface="Arial" panose="020B0604020202020204" pitchFamily="34" charset="0"/>
                <a:cs typeface="Arial" panose="020B0604020202020204" pitchFamily="34" charset="0"/>
              </a:rPr>
              <a:t>Un centre d’excellence</a:t>
            </a:r>
            <a:r>
              <a:rPr lang="fr-FR" sz="1000" b="0" i="0" cap="small" baseline="0" dirty="0" smtClean="0">
                <a:solidFill>
                  <a:srgbClr val="EA560D"/>
                </a:solidFill>
                <a:latin typeface="Arial" panose="020B0604020202020204" pitchFamily="34" charset="0"/>
                <a:cs typeface="Arial" panose="020B0604020202020204" pitchFamily="34" charset="0"/>
              </a:rPr>
              <a:t>, un accès pour tous</a:t>
            </a:r>
            <a:endParaRPr lang="fr-FR" sz="1000" b="0" i="0" cap="small" dirty="0">
              <a:solidFill>
                <a:srgbClr val="EA56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89026786"/>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3_Diapositive de titre">
    <p:spTree>
      <p:nvGrpSpPr>
        <p:cNvPr id="1" name=""/>
        <p:cNvGrpSpPr/>
        <p:nvPr/>
      </p:nvGrpSpPr>
      <p:grpSpPr>
        <a:xfrm>
          <a:off x="0" y="0"/>
          <a:ext cx="0" cy="0"/>
          <a:chOff x="0" y="0"/>
          <a:chExt cx="0" cy="0"/>
        </a:xfrm>
      </p:grpSpPr>
      <p:pic>
        <p:nvPicPr>
          <p:cNvPr id="8" name="Image 7"/>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57016" y="325320"/>
            <a:ext cx="2018759" cy="1319142"/>
          </a:xfrm>
          <a:prstGeom prst="rect">
            <a:avLst/>
          </a:prstGeom>
        </p:spPr>
      </p:pic>
      <p:pic>
        <p:nvPicPr>
          <p:cNvPr id="6" name="Image 5" descr="Une image contenant personne, homme, chemise, grand&#10;&#10;Description générée automatiquement">
            <a:extLst>
              <a:ext uri="{FF2B5EF4-FFF2-40B4-BE49-F238E27FC236}">
                <a16:creationId xmlns:a16="http://schemas.microsoft.com/office/drawing/2014/main" id="{7CCE9380-72C7-4FBF-91E4-C12BB0E524C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825660" y="0"/>
            <a:ext cx="4318340" cy="5143500"/>
          </a:xfrm>
          <a:prstGeom prst="rect">
            <a:avLst/>
          </a:prstGeom>
        </p:spPr>
      </p:pic>
      <p:sp>
        <p:nvSpPr>
          <p:cNvPr id="7" name="Espace réservé du texte 2"/>
          <p:cNvSpPr>
            <a:spLocks noGrp="1"/>
          </p:cNvSpPr>
          <p:nvPr>
            <p:ph type="body" sz="quarter" idx="10"/>
          </p:nvPr>
        </p:nvSpPr>
        <p:spPr>
          <a:xfrm>
            <a:off x="373063" y="2254250"/>
            <a:ext cx="4031512" cy="1216606"/>
          </a:xfrm>
          <a:prstGeom prst="rect">
            <a:avLst/>
          </a:prstGeom>
        </p:spPr>
        <p:txBody>
          <a:bodyPr/>
          <a:lstStyle>
            <a:lvl1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1pPr>
            <a:lvl2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2pPr>
            <a:lvl3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3pPr>
            <a:lvl4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4pPr>
            <a:lvl5pPr>
              <a:defRPr lang="fr-FR" sz="2000" b="1" u="none" kern="1200" cap="all" baseline="0" dirty="0">
                <a:solidFill>
                  <a:srgbClr val="878787"/>
                </a:solidFill>
                <a:latin typeface="Arial" panose="020B0604020202020204" pitchFamily="34" charset="0"/>
                <a:ea typeface="+mn-ea"/>
                <a:cs typeface="Arial" panose="020B0604020202020204" pitchFamily="34" charset="0"/>
              </a:defRPr>
            </a:lvl5pPr>
          </a:lstStyle>
          <a:p>
            <a:pPr lvl="0"/>
            <a:r>
              <a:rPr lang="fr-FR" smtClean="0"/>
              <a:t>Modifier les styles du texte du masque</a:t>
            </a:r>
          </a:p>
        </p:txBody>
      </p:sp>
      <p:sp>
        <p:nvSpPr>
          <p:cNvPr id="9" name="Espace réservé du texte 2"/>
          <p:cNvSpPr>
            <a:spLocks noGrp="1"/>
          </p:cNvSpPr>
          <p:nvPr>
            <p:ph type="body" sz="quarter" idx="11"/>
          </p:nvPr>
        </p:nvSpPr>
        <p:spPr>
          <a:xfrm>
            <a:off x="373063" y="3567448"/>
            <a:ext cx="4031512" cy="455053"/>
          </a:xfrm>
          <a:prstGeom prst="rect">
            <a:avLst/>
          </a:prstGeom>
        </p:spPr>
        <p:txBody>
          <a:bodyPr/>
          <a:lstStyle>
            <a:lvl1pPr>
              <a:defRPr lang="fr-FR" sz="1600" b="0" u="none" kern="1200" cap="all" baseline="0" dirty="0" smtClean="0">
                <a:solidFill>
                  <a:srgbClr val="878787"/>
                </a:solidFill>
                <a:latin typeface="Arial" panose="020B0604020202020204" pitchFamily="34" charset="0"/>
                <a:ea typeface="+mn-ea"/>
                <a:cs typeface="Arial" panose="020B0604020202020204" pitchFamily="34" charset="0"/>
              </a:defRPr>
            </a:lvl1pPr>
            <a:lvl2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2pPr>
            <a:lvl3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3pPr>
            <a:lvl4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4pPr>
            <a:lvl5pPr>
              <a:defRPr lang="fr-FR" sz="2000" b="1" u="none" kern="1200" cap="all" baseline="0" dirty="0">
                <a:solidFill>
                  <a:srgbClr val="878787"/>
                </a:solidFill>
                <a:latin typeface="Arial" panose="020B0604020202020204" pitchFamily="34" charset="0"/>
                <a:ea typeface="+mn-ea"/>
                <a:cs typeface="Arial" panose="020B0604020202020204" pitchFamily="34" charset="0"/>
              </a:defRPr>
            </a:lvl5pPr>
          </a:lstStyle>
          <a:p>
            <a:pPr lvl="0"/>
            <a:r>
              <a:rPr lang="fr-FR" smtClean="0"/>
              <a:t>Modifier les styles du texte du masque</a:t>
            </a:r>
          </a:p>
        </p:txBody>
      </p:sp>
      <p:sp>
        <p:nvSpPr>
          <p:cNvPr id="10" name="ZoneTexte 9"/>
          <p:cNvSpPr txBox="1"/>
          <p:nvPr userDrawn="1"/>
        </p:nvSpPr>
        <p:spPr>
          <a:xfrm>
            <a:off x="309093" y="4790267"/>
            <a:ext cx="4043966" cy="246221"/>
          </a:xfrm>
          <a:prstGeom prst="rect">
            <a:avLst/>
          </a:prstGeom>
          <a:noFill/>
        </p:spPr>
        <p:txBody>
          <a:bodyPr wrap="square" rtlCol="0">
            <a:spAutoFit/>
          </a:bodyPr>
          <a:lstStyle/>
          <a:p>
            <a:r>
              <a:rPr lang="fr-FR" sz="1000" b="0" i="0" cap="small" dirty="0" smtClean="0">
                <a:solidFill>
                  <a:srgbClr val="EA560D"/>
                </a:solidFill>
                <a:latin typeface="Arial" panose="020B0604020202020204" pitchFamily="34" charset="0"/>
                <a:cs typeface="Arial" panose="020B0604020202020204" pitchFamily="34" charset="0"/>
              </a:rPr>
              <a:t>Un centre d’excellence</a:t>
            </a:r>
            <a:r>
              <a:rPr lang="fr-FR" sz="1000" b="0" i="0" cap="small" baseline="0" dirty="0" smtClean="0">
                <a:solidFill>
                  <a:srgbClr val="EA560D"/>
                </a:solidFill>
                <a:latin typeface="Arial" panose="020B0604020202020204" pitchFamily="34" charset="0"/>
                <a:cs typeface="Arial" panose="020B0604020202020204" pitchFamily="34" charset="0"/>
              </a:rPr>
              <a:t>, un accès pour tous</a:t>
            </a:r>
            <a:endParaRPr lang="fr-FR" sz="1000" b="0" i="0" cap="small" dirty="0">
              <a:solidFill>
                <a:srgbClr val="EA56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08689114"/>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Intercalaire-1">
    <p:spTree>
      <p:nvGrpSpPr>
        <p:cNvPr id="1" name=""/>
        <p:cNvGrpSpPr/>
        <p:nvPr/>
      </p:nvGrpSpPr>
      <p:grpSpPr>
        <a:xfrm>
          <a:off x="0" y="0"/>
          <a:ext cx="0" cy="0"/>
          <a:chOff x="0" y="0"/>
          <a:chExt cx="0" cy="0"/>
        </a:xfrm>
      </p:grpSpPr>
      <p:pic>
        <p:nvPicPr>
          <p:cNvPr id="17" name="Image 16">
            <a:extLst>
              <a:ext uri="{FF2B5EF4-FFF2-40B4-BE49-F238E27FC236}">
                <a16:creationId xmlns:a16="http://schemas.microsoft.com/office/drawing/2014/main" id="{8C35CFDF-CF85-4E5D-B2C2-64A4DF05110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576" b="98768" l="2490" r="97303">
                        <a14:foregroundMark x1="39627" y1="10974" x2="39627" y2="10974"/>
                        <a14:foregroundMark x1="41909" y1="3359" x2="41909" y2="3359"/>
                        <a14:foregroundMark x1="2697" y1="39978" x2="2697" y2="39978"/>
                        <a14:foregroundMark x1="81743" y1="90482" x2="81743" y2="90482"/>
                        <a14:foregroundMark x1="80913" y1="95409" x2="80913" y2="95409"/>
                        <a14:foregroundMark x1="97303" y1="87570" x2="97303" y2="87570"/>
                        <a14:foregroundMark x1="78838" y1="98880" x2="78838" y2="98880"/>
                        <a14:foregroundMark x1="41079" y1="2576" x2="41079" y2="2576"/>
                      </a14:backgroundRemoval>
                    </a14:imgEffect>
                  </a14:imgLayer>
                </a14:imgProps>
              </a:ext>
              <a:ext uri="{28A0092B-C50C-407E-A947-70E740481C1C}">
                <a14:useLocalDpi xmlns:a14="http://schemas.microsoft.com/office/drawing/2010/main" val="0"/>
              </a:ext>
            </a:extLst>
          </a:blip>
          <a:srcRect t="28522"/>
          <a:stretch/>
        </p:blipFill>
        <p:spPr>
          <a:xfrm>
            <a:off x="175403" y="0"/>
            <a:ext cx="2395165" cy="3171825"/>
          </a:xfrm>
          <a:prstGeom prst="rect">
            <a:avLst/>
          </a:prstGeom>
        </p:spPr>
      </p:pic>
      <p:sp>
        <p:nvSpPr>
          <p:cNvPr id="28" name="Espace réservé du texte 2">
            <a:extLst>
              <a:ext uri="{FF2B5EF4-FFF2-40B4-BE49-F238E27FC236}">
                <a16:creationId xmlns:a16="http://schemas.microsoft.com/office/drawing/2014/main" id="{E8492159-8A14-4992-B41B-E525EE484AAF}"/>
              </a:ext>
            </a:extLst>
          </p:cNvPr>
          <p:cNvSpPr>
            <a:spLocks noGrp="1"/>
          </p:cNvSpPr>
          <p:nvPr>
            <p:ph type="body" sz="quarter" idx="11"/>
          </p:nvPr>
        </p:nvSpPr>
        <p:spPr>
          <a:xfrm>
            <a:off x="2657476" y="2497331"/>
            <a:ext cx="5822155" cy="1931794"/>
          </a:xfrm>
          <a:prstGeom prst="rect">
            <a:avLst/>
          </a:prstGeom>
        </p:spPr>
        <p:txBody>
          <a:bodyPr/>
          <a:lstStyle>
            <a:lvl1pPr>
              <a:defRPr lang="fr-FR" sz="2000" b="1" u="none" kern="1200"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Modifier les styles du texte du masque</a:t>
            </a:r>
          </a:p>
        </p:txBody>
      </p:sp>
      <p:sp>
        <p:nvSpPr>
          <p:cNvPr id="29" name="Espace réservé du texte 26"/>
          <p:cNvSpPr>
            <a:spLocks noGrp="1"/>
          </p:cNvSpPr>
          <p:nvPr>
            <p:ph type="body" sz="quarter" idx="10"/>
          </p:nvPr>
        </p:nvSpPr>
        <p:spPr>
          <a:xfrm>
            <a:off x="1737318" y="2300288"/>
            <a:ext cx="642938" cy="585787"/>
          </a:xfrm>
          <a:prstGeom prst="rect">
            <a:avLst/>
          </a:prstGeom>
        </p:spPr>
        <p:txBody>
          <a:bodyPr anchor="ctr" anchorCtr="0"/>
          <a:lstStyle>
            <a:lvl1pPr>
              <a:defRPr sz="1200">
                <a:latin typeface="Arial" panose="020B0604020202020204" pitchFamily="34" charset="0"/>
                <a:cs typeface="Arial" panose="020B0604020202020204" pitchFamily="34" charset="0"/>
              </a:defRPr>
            </a:lvl1pPr>
            <a:lvl2pPr>
              <a:defRPr sz="1200">
                <a:latin typeface="Arial" panose="020B0604020202020204" pitchFamily="34" charset="0"/>
                <a:cs typeface="Arial" panose="020B0604020202020204" pitchFamily="34" charset="0"/>
              </a:defRPr>
            </a:lvl2pPr>
            <a:lvl3pPr>
              <a:defRPr sz="1200">
                <a:latin typeface="Arial" panose="020B0604020202020204" pitchFamily="34" charset="0"/>
                <a:cs typeface="Arial" panose="020B0604020202020204" pitchFamily="34" charset="0"/>
              </a:defRPr>
            </a:lvl3pPr>
            <a:lvl4pPr>
              <a:defRPr sz="1200">
                <a:latin typeface="Arial" panose="020B0604020202020204" pitchFamily="34" charset="0"/>
                <a:cs typeface="Arial" panose="020B0604020202020204" pitchFamily="34" charset="0"/>
              </a:defRPr>
            </a:lvl4pPr>
            <a:lvl5pPr algn="ctr">
              <a:defRPr sz="1800" b="1">
                <a:solidFill>
                  <a:schemeClr val="bg1">
                    <a:lumMod val="95000"/>
                  </a:schemeClr>
                </a:solidFill>
                <a:latin typeface="Arial" panose="020B0604020202020204" pitchFamily="34" charset="0"/>
                <a:cs typeface="Arial" panose="020B0604020202020204" pitchFamily="34" charset="0"/>
              </a:defRPr>
            </a:lvl5pPr>
          </a:lstStyle>
          <a:p>
            <a:pPr lvl="0"/>
            <a:r>
              <a:rPr lang="fr-FR" smtClean="0"/>
              <a:t>Modifier les styles du texte du masque</a:t>
            </a:r>
          </a:p>
        </p:txBody>
      </p:sp>
    </p:spTree>
    <p:extLst>
      <p:ext uri="{BB962C8B-B14F-4D97-AF65-F5344CB8AC3E}">
        <p14:creationId xmlns:p14="http://schemas.microsoft.com/office/powerpoint/2010/main" val="432619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tercalaire-2">
    <p:spTree>
      <p:nvGrpSpPr>
        <p:cNvPr id="1" name=""/>
        <p:cNvGrpSpPr/>
        <p:nvPr/>
      </p:nvGrpSpPr>
      <p:grpSpPr>
        <a:xfrm>
          <a:off x="0" y="0"/>
          <a:ext cx="0" cy="0"/>
          <a:chOff x="0" y="0"/>
          <a:chExt cx="0" cy="0"/>
        </a:xfrm>
      </p:grpSpPr>
      <p:sp>
        <p:nvSpPr>
          <p:cNvPr id="28" name="Espace réservé du texte 2">
            <a:extLst>
              <a:ext uri="{FF2B5EF4-FFF2-40B4-BE49-F238E27FC236}">
                <a16:creationId xmlns:a16="http://schemas.microsoft.com/office/drawing/2014/main" id="{E8492159-8A14-4992-B41B-E525EE484AAF}"/>
              </a:ext>
            </a:extLst>
          </p:cNvPr>
          <p:cNvSpPr>
            <a:spLocks noGrp="1"/>
          </p:cNvSpPr>
          <p:nvPr>
            <p:ph type="body" sz="quarter" idx="11"/>
          </p:nvPr>
        </p:nvSpPr>
        <p:spPr>
          <a:xfrm>
            <a:off x="789279" y="2440181"/>
            <a:ext cx="5854409" cy="1938938"/>
          </a:xfrm>
          <a:prstGeom prst="rect">
            <a:avLst/>
          </a:prstGeom>
        </p:spPr>
        <p:txBody>
          <a:bodyPr/>
          <a:lstStyle>
            <a:lvl1pPr algn="r">
              <a:defRPr lang="fr-FR" sz="2000" b="1" u="none" kern="1200"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Modifier les styles du texte du masque</a:t>
            </a:r>
          </a:p>
        </p:txBody>
      </p:sp>
      <p:pic>
        <p:nvPicPr>
          <p:cNvPr id="6" name="Image 5" descr="Une image contenant dessin&#10;&#10;Description générée automatiquement">
            <a:extLst>
              <a:ext uri="{FF2B5EF4-FFF2-40B4-BE49-F238E27FC236}">
                <a16:creationId xmlns:a16="http://schemas.microsoft.com/office/drawing/2014/main" id="{0323C9D3-E708-47A8-9451-369A4ADBB0E1}"/>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1729" b="99568" l="1678" r="90940">
                        <a14:foregroundMark x1="43289" y1="14841" x2="43289" y2="14841"/>
                        <a14:foregroundMark x1="35235" y1="5331" x2="35235" y2="5331"/>
                        <a14:foregroundMark x1="37248" y1="2305" x2="37248" y2="2305"/>
                        <a14:foregroundMark x1="1678" y1="16859" x2="1678" y2="16859"/>
                        <a14:foregroundMark x1="91275" y1="50144" x2="91275" y2="50144"/>
                        <a14:foregroundMark x1="35235" y1="95965" x2="35235" y2="95965"/>
                        <a14:foregroundMark x1="25839" y1="99568" x2="25839" y2="99568"/>
                      </a14:backgroundRemoval>
                    </a14:imgEffect>
                  </a14:imgLayer>
                </a14:imgProps>
              </a:ext>
              <a:ext uri="{28A0092B-C50C-407E-A947-70E740481C1C}">
                <a14:useLocalDpi xmlns:a14="http://schemas.microsoft.com/office/drawing/2010/main" val="0"/>
              </a:ext>
            </a:extLst>
          </a:blip>
          <a:stretch>
            <a:fillRect/>
          </a:stretch>
        </p:blipFill>
        <p:spPr>
          <a:xfrm>
            <a:off x="6966541" y="882919"/>
            <a:ext cx="1502146" cy="3498281"/>
          </a:xfrm>
          <a:prstGeom prst="rect">
            <a:avLst/>
          </a:prstGeom>
        </p:spPr>
      </p:pic>
      <p:sp>
        <p:nvSpPr>
          <p:cNvPr id="5" name="Espace réservé du texte 26"/>
          <p:cNvSpPr>
            <a:spLocks noGrp="1"/>
          </p:cNvSpPr>
          <p:nvPr>
            <p:ph type="body" sz="quarter" idx="10"/>
          </p:nvPr>
        </p:nvSpPr>
        <p:spPr>
          <a:xfrm>
            <a:off x="7197960" y="1121871"/>
            <a:ext cx="642938" cy="585787"/>
          </a:xfrm>
          <a:prstGeom prst="rect">
            <a:avLst/>
          </a:prstGeom>
        </p:spPr>
        <p:txBody>
          <a:bodyPr anchor="ctr" anchorCtr="0"/>
          <a:lstStyle>
            <a:lvl1pPr>
              <a:defRPr sz="1200">
                <a:latin typeface="Arial" panose="020B0604020202020204" pitchFamily="34" charset="0"/>
                <a:cs typeface="Arial" panose="020B0604020202020204" pitchFamily="34" charset="0"/>
              </a:defRPr>
            </a:lvl1pPr>
            <a:lvl2pPr>
              <a:defRPr sz="1200">
                <a:latin typeface="Arial" panose="020B0604020202020204" pitchFamily="34" charset="0"/>
                <a:cs typeface="Arial" panose="020B0604020202020204" pitchFamily="34" charset="0"/>
              </a:defRPr>
            </a:lvl2pPr>
            <a:lvl3pPr>
              <a:defRPr sz="1200">
                <a:latin typeface="Arial" panose="020B0604020202020204" pitchFamily="34" charset="0"/>
                <a:cs typeface="Arial" panose="020B0604020202020204" pitchFamily="34" charset="0"/>
              </a:defRPr>
            </a:lvl3pPr>
            <a:lvl4pPr>
              <a:defRPr sz="1200">
                <a:latin typeface="Arial" panose="020B0604020202020204" pitchFamily="34" charset="0"/>
                <a:cs typeface="Arial" panose="020B0604020202020204" pitchFamily="34" charset="0"/>
              </a:defRPr>
            </a:lvl4pPr>
            <a:lvl5pPr algn="ctr">
              <a:defRPr sz="1800" b="1">
                <a:solidFill>
                  <a:schemeClr val="bg1">
                    <a:lumMod val="95000"/>
                  </a:schemeClr>
                </a:solidFill>
                <a:latin typeface="Arial" panose="020B0604020202020204" pitchFamily="34" charset="0"/>
                <a:cs typeface="Arial" panose="020B0604020202020204" pitchFamily="34" charset="0"/>
              </a:defRPr>
            </a:lvl5pPr>
          </a:lstStyle>
          <a:p>
            <a:pPr lvl="0"/>
            <a:r>
              <a:rPr lang="fr-FR" smtClean="0"/>
              <a:t>Modifier les styles du texte du masque</a:t>
            </a:r>
          </a:p>
        </p:txBody>
      </p:sp>
    </p:spTree>
    <p:extLst>
      <p:ext uri="{BB962C8B-B14F-4D97-AF65-F5344CB8AC3E}">
        <p14:creationId xmlns:p14="http://schemas.microsoft.com/office/powerpoint/2010/main" val="3728201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28650" y="985234"/>
            <a:ext cx="8307388" cy="3529337"/>
          </a:xfrm>
          <a:prstGeom prst="rect">
            <a:avLst/>
          </a:prstGeom>
        </p:spPr>
        <p:txBody>
          <a:bodyPr>
            <a:normAutofit/>
          </a:bodyPr>
          <a:lstStyle>
            <a:lvl1pPr>
              <a:defRPr sz="1600" b="1">
                <a:solidFill>
                  <a:srgbClr val="737373"/>
                </a:solidFill>
                <a:latin typeface="Arial" panose="020B0604020202020204" pitchFamily="34" charset="0"/>
                <a:cs typeface="Arial" panose="020B0604020202020204" pitchFamily="34" charset="0"/>
              </a:defRPr>
            </a:lvl1pPr>
            <a:lvl2pPr marL="179388" indent="-179388" algn="just">
              <a:buClr>
                <a:srgbClr val="FF5E00"/>
              </a:buClr>
              <a:buFont typeface="Wingdings" panose="05000000000000000000" pitchFamily="2" charset="2"/>
              <a:buChar char="§"/>
              <a:defRPr sz="1200">
                <a:solidFill>
                  <a:srgbClr val="737373"/>
                </a:solidFill>
                <a:latin typeface="Arial" panose="020B0604020202020204" pitchFamily="34" charset="0"/>
                <a:cs typeface="Arial" panose="020B0604020202020204" pitchFamily="34" charset="0"/>
              </a:defRPr>
            </a:lvl2pPr>
            <a:lvl3pPr marL="885825" indent="-171450">
              <a:buClr>
                <a:srgbClr val="FF5E00"/>
              </a:buClr>
              <a:buFont typeface="Arial" panose="020B0604020202020204" pitchFamily="34" charset="0"/>
              <a:buChar char="□"/>
              <a:defRPr sz="1100">
                <a:solidFill>
                  <a:srgbClr val="737373"/>
                </a:solidFill>
                <a:latin typeface="Arial" panose="020B0604020202020204" pitchFamily="34" charset="0"/>
                <a:cs typeface="Arial" panose="020B0604020202020204" pitchFamily="34" charset="0"/>
              </a:defRPr>
            </a:lvl3pPr>
            <a:lvl4pPr marL="1427162" indent="-171450">
              <a:buClr>
                <a:srgbClr val="FF5E00"/>
              </a:buClr>
              <a:buFont typeface="Arial" panose="020B0604020202020204" pitchFamily="34" charset="0"/>
              <a:buChar char="−"/>
              <a:defRPr sz="1050">
                <a:solidFill>
                  <a:srgbClr val="737373"/>
                </a:solidFill>
                <a:latin typeface="Arial" panose="020B0604020202020204" pitchFamily="34" charset="0"/>
                <a:cs typeface="Arial" panose="020B0604020202020204" pitchFamily="34" charset="0"/>
              </a:defRPr>
            </a:lvl4pPr>
            <a:lvl5pPr marL="2051050" indent="-171450">
              <a:buFont typeface="Courier New" panose="02070309020205020404" pitchFamily="49" charset="0"/>
              <a:buChar char="o"/>
              <a:defRPr sz="900">
                <a:solidFill>
                  <a:srgbClr val="737373"/>
                </a:solidFill>
                <a:latin typeface="Arial" panose="020B0604020202020204" pitchFamily="34" charset="0"/>
                <a:cs typeface="Arial" panose="020B0604020202020204" pitchFamily="34" charset="0"/>
              </a:defRPr>
            </a:lvl5pPr>
          </a:lstStyle>
          <a:p>
            <a:pPr lvl="0"/>
            <a:r>
              <a:rPr lang="fr-FR" dirty="0" smtClean="0"/>
              <a:t>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FR" dirty="0"/>
          </a:p>
        </p:txBody>
      </p:sp>
      <p:sp>
        <p:nvSpPr>
          <p:cNvPr id="9" name="Titre 8"/>
          <p:cNvSpPr>
            <a:spLocks noGrp="1"/>
          </p:cNvSpPr>
          <p:nvPr>
            <p:ph type="title"/>
          </p:nvPr>
        </p:nvSpPr>
        <p:spPr>
          <a:xfrm>
            <a:off x="628650" y="338932"/>
            <a:ext cx="7886700" cy="491655"/>
          </a:xfrm>
          <a:prstGeom prst="rect">
            <a:avLst/>
          </a:prstGeom>
        </p:spPr>
        <p:txBody>
          <a:bodyPr/>
          <a:lstStyle>
            <a:lvl1pPr>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1pPr>
          </a:lstStyle>
          <a:p>
            <a:r>
              <a:rPr lang="fr-FR" smtClean="0"/>
              <a:t>Modifiez le style du titre</a:t>
            </a:r>
            <a:endParaRPr lang="fr-FR" dirty="0"/>
          </a:p>
        </p:txBody>
      </p:sp>
      <p:pic>
        <p:nvPicPr>
          <p:cNvPr id="8" name="Image 7">
            <a:extLst>
              <a:ext uri="{FF2B5EF4-FFF2-40B4-BE49-F238E27FC236}">
                <a16:creationId xmlns:a16="http://schemas.microsoft.com/office/drawing/2014/main" id="{BFF10633-471D-47A5-81EF-D7ABDF9230B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87537" y="4584943"/>
            <a:ext cx="741151" cy="463415"/>
          </a:xfrm>
          <a:prstGeom prst="rect">
            <a:avLst/>
          </a:prstGeom>
        </p:spPr>
      </p:pic>
      <p:cxnSp>
        <p:nvCxnSpPr>
          <p:cNvPr id="10" name="Connecteur droit 9">
            <a:extLst>
              <a:ext uri="{FF2B5EF4-FFF2-40B4-BE49-F238E27FC236}">
                <a16:creationId xmlns:a16="http://schemas.microsoft.com/office/drawing/2014/main" id="{4DF2F667-FF21-481D-AC44-EEB15177928F}"/>
              </a:ext>
            </a:extLst>
          </p:cNvPr>
          <p:cNvCxnSpPr/>
          <p:nvPr userDrawn="1"/>
        </p:nvCxnSpPr>
        <p:spPr>
          <a:xfrm flipV="1">
            <a:off x="986231" y="4927559"/>
            <a:ext cx="7560000" cy="20267"/>
          </a:xfrm>
          <a:prstGeom prst="line">
            <a:avLst/>
          </a:prstGeom>
          <a:ln>
            <a:solidFill>
              <a:srgbClr val="87878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388936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re sur 2 lignes et contenu ">
    <p:spTree>
      <p:nvGrpSpPr>
        <p:cNvPr id="1" name=""/>
        <p:cNvGrpSpPr/>
        <p:nvPr/>
      </p:nvGrpSpPr>
      <p:grpSpPr>
        <a:xfrm>
          <a:off x="0" y="0"/>
          <a:ext cx="0" cy="0"/>
          <a:chOff x="0" y="0"/>
          <a:chExt cx="0" cy="0"/>
        </a:xfrm>
      </p:grpSpPr>
      <p:sp>
        <p:nvSpPr>
          <p:cNvPr id="2" name="Title 1"/>
          <p:cNvSpPr>
            <a:spLocks noGrp="1"/>
          </p:cNvSpPr>
          <p:nvPr>
            <p:ph type="title"/>
          </p:nvPr>
        </p:nvSpPr>
        <p:spPr>
          <a:xfrm>
            <a:off x="628650" y="648000"/>
            <a:ext cx="4057650" cy="478901"/>
          </a:xfrm>
          <a:prstGeom prst="rect">
            <a:avLst/>
          </a:prstGeom>
        </p:spPr>
        <p:txBody>
          <a:bodyPr anchor="b"/>
          <a:lstStyle>
            <a:lvl1pPr>
              <a:lnSpc>
                <a:spcPct val="85000"/>
              </a:lnSpc>
              <a:defRPr lang="fr-FR" sz="1800" b="1" u="none" kern="1200" cap="all" baseline="0" dirty="0">
                <a:solidFill>
                  <a:srgbClr val="878787"/>
                </a:solidFill>
                <a:latin typeface="Arial" panose="020B0604020202020204" pitchFamily="34" charset="0"/>
                <a:ea typeface="+mn-ea"/>
                <a:cs typeface="Arial" panose="020B0604020202020204" pitchFamily="34" charset="0"/>
              </a:defRPr>
            </a:lvl1pPr>
          </a:lstStyle>
          <a:p>
            <a:r>
              <a:rPr lang="fr-FR" smtClean="0"/>
              <a:t>Modifiez le style du titre</a:t>
            </a:r>
            <a:endParaRPr lang="en-US" dirty="0"/>
          </a:p>
        </p:txBody>
      </p:sp>
      <p:sp>
        <p:nvSpPr>
          <p:cNvPr id="3" name="Content Placeholder 2"/>
          <p:cNvSpPr>
            <a:spLocks noGrp="1"/>
          </p:cNvSpPr>
          <p:nvPr>
            <p:ph idx="1"/>
          </p:nvPr>
        </p:nvSpPr>
        <p:spPr>
          <a:xfrm>
            <a:off x="628649" y="1242811"/>
            <a:ext cx="4057650" cy="3451537"/>
          </a:xfrm>
          <a:prstGeom prst="rect">
            <a:avLst/>
          </a:prstGeom>
        </p:spPr>
        <p:txBody>
          <a:bodyPr/>
          <a:lstStyle>
            <a:lvl1pPr marL="0" indent="0">
              <a:lnSpc>
                <a:spcPct val="90000"/>
              </a:lnSpc>
              <a:buNone/>
              <a:defRPr sz="1100">
                <a:solidFill>
                  <a:srgbClr val="737373"/>
                </a:solidFill>
                <a:latin typeface="Arial" panose="020B0604020202020204" pitchFamily="34" charset="0"/>
                <a:cs typeface="Arial" panose="020B0604020202020204" pitchFamily="34" charset="0"/>
              </a:defRPr>
            </a:lvl1pPr>
            <a:lvl2pPr marL="171450" indent="-171450">
              <a:lnSpc>
                <a:spcPct val="90000"/>
              </a:lnSpc>
              <a:buClr>
                <a:srgbClr val="FF5E00"/>
              </a:buClr>
              <a:buFont typeface="Arial" panose="020B0604020202020204" pitchFamily="34" charset="0"/>
              <a:buChar char="•"/>
              <a:defRPr sz="1100">
                <a:solidFill>
                  <a:srgbClr val="737373"/>
                </a:solidFill>
                <a:latin typeface="Arial" panose="020B0604020202020204" pitchFamily="34" charset="0"/>
                <a:cs typeface="Arial" panose="020B0604020202020204" pitchFamily="34" charset="0"/>
              </a:defRPr>
            </a:lvl2pPr>
            <a:lvl3pPr marL="360363" indent="-182563">
              <a:lnSpc>
                <a:spcPct val="90000"/>
              </a:lnSpc>
              <a:spcBef>
                <a:spcPts val="100"/>
              </a:spcBef>
              <a:buClr>
                <a:srgbClr val="FF5E00"/>
              </a:buClr>
              <a:buFont typeface="Arial" panose="020B0604020202020204" pitchFamily="34" charset="0"/>
              <a:buChar char="-"/>
              <a:defRPr sz="1050">
                <a:solidFill>
                  <a:srgbClr val="737373"/>
                </a:solidFill>
                <a:latin typeface="Arial" panose="020B0604020202020204" pitchFamily="34" charset="0"/>
                <a:cs typeface="Arial" panose="020B0604020202020204" pitchFamily="34" charset="0"/>
              </a:defRPr>
            </a:lvl3pPr>
            <a:lvl4pPr marL="0" indent="0">
              <a:lnSpc>
                <a:spcPct val="90000"/>
              </a:lnSpc>
              <a:buNone/>
              <a:defRPr lang="fr-FR" sz="1200" kern="1200" dirty="0" smtClean="0">
                <a:solidFill>
                  <a:srgbClr val="737373"/>
                </a:solidFill>
                <a:latin typeface="Arial" panose="020B0604020202020204" pitchFamily="34" charset="0"/>
                <a:ea typeface="+mn-ea"/>
                <a:cs typeface="Arial" panose="020B0604020202020204" pitchFamily="34" charset="0"/>
              </a:defRPr>
            </a:lvl4pPr>
            <a:lvl5pPr marL="0" indent="0">
              <a:lnSpc>
                <a:spcPct val="90000"/>
              </a:lnSpc>
              <a:buNone/>
              <a:defRPr sz="1100">
                <a:solidFill>
                  <a:srgbClr val="737373"/>
                </a:solidFill>
                <a:latin typeface="Arial" panose="020B0604020202020204" pitchFamily="34" charset="0"/>
                <a:cs typeface="Arial" panose="020B0604020202020204" pitchFamily="34" charset="0"/>
              </a:defRPr>
            </a:lvl5pPr>
          </a:lstStyle>
          <a:p>
            <a:pPr lvl="0"/>
            <a:r>
              <a:rPr lang="fr-FR" smtClean="0"/>
              <a:t>Modifier les styles du texte du masque</a:t>
            </a:r>
          </a:p>
          <a:p>
            <a:pPr lvl="1"/>
            <a:r>
              <a:rPr lang="fr-FR" smtClean="0"/>
              <a:t>Deuxième niveau</a:t>
            </a:r>
          </a:p>
          <a:p>
            <a:pPr lvl="2"/>
            <a:r>
              <a:rPr lang="fr-FR" smtClean="0"/>
              <a:t>Troisième niveau</a:t>
            </a:r>
          </a:p>
        </p:txBody>
      </p:sp>
    </p:spTree>
    <p:extLst>
      <p:ext uri="{BB962C8B-B14F-4D97-AF65-F5344CB8AC3E}">
        <p14:creationId xmlns:p14="http://schemas.microsoft.com/office/powerpoint/2010/main" val="268796206"/>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re sur 2 lignes et contenu + Photo">
    <p:spTree>
      <p:nvGrpSpPr>
        <p:cNvPr id="1" name=""/>
        <p:cNvGrpSpPr/>
        <p:nvPr/>
      </p:nvGrpSpPr>
      <p:grpSpPr>
        <a:xfrm>
          <a:off x="0" y="0"/>
          <a:ext cx="0" cy="0"/>
          <a:chOff x="0" y="0"/>
          <a:chExt cx="0" cy="0"/>
        </a:xfrm>
      </p:grpSpPr>
      <p:sp>
        <p:nvSpPr>
          <p:cNvPr id="8" name="Espace réservé pour une image  7">
            <a:extLst>
              <a:ext uri="{FF2B5EF4-FFF2-40B4-BE49-F238E27FC236}">
                <a16:creationId xmlns:a16="http://schemas.microsoft.com/office/drawing/2014/main" id="{BBFAFDD3-A49E-4461-B1B3-C6DAEB51EF42}"/>
              </a:ext>
            </a:extLst>
          </p:cNvPr>
          <p:cNvSpPr>
            <a:spLocks noGrp="1"/>
          </p:cNvSpPr>
          <p:nvPr>
            <p:ph type="pic" sz="quarter" idx="13"/>
          </p:nvPr>
        </p:nvSpPr>
        <p:spPr>
          <a:xfrm>
            <a:off x="4568100" y="552450"/>
            <a:ext cx="3852000" cy="4154778"/>
          </a:xfrm>
          <a:prstGeom prst="rect">
            <a:avLst/>
          </a:prstGeom>
          <a:solidFill>
            <a:schemeClr val="bg1">
              <a:lumMod val="85000"/>
            </a:schemeClr>
          </a:solidFill>
        </p:spPr>
        <p:txBody>
          <a:bodyPr anchor="ctr"/>
          <a:lstStyle>
            <a:lvl1pPr algn="ctr">
              <a:defRPr sz="1100" b="1">
                <a:latin typeface="Arial" panose="020B0604020202020204" pitchFamily="34" charset="0"/>
                <a:cs typeface="Arial" panose="020B0604020202020204" pitchFamily="34" charset="0"/>
              </a:defRPr>
            </a:lvl1pPr>
          </a:lstStyle>
          <a:p>
            <a:r>
              <a:rPr lang="fr-FR" smtClean="0"/>
              <a:t>Cliquez sur l'icône pour ajouter une image</a:t>
            </a:r>
            <a:endParaRPr lang="fr-FR" dirty="0"/>
          </a:p>
        </p:txBody>
      </p:sp>
      <p:sp>
        <p:nvSpPr>
          <p:cNvPr id="2" name="Title 1"/>
          <p:cNvSpPr>
            <a:spLocks noGrp="1"/>
          </p:cNvSpPr>
          <p:nvPr>
            <p:ph type="title"/>
          </p:nvPr>
        </p:nvSpPr>
        <p:spPr>
          <a:xfrm>
            <a:off x="628650" y="648000"/>
            <a:ext cx="3816000" cy="440265"/>
          </a:xfrm>
          <a:prstGeom prst="rect">
            <a:avLst/>
          </a:prstGeom>
        </p:spPr>
        <p:txBody>
          <a:bodyPr anchor="b"/>
          <a:lstStyle>
            <a:lvl1pPr>
              <a:defRPr lang="en-US" sz="1800" u="none" cap="all" baseline="0" dirty="0">
                <a:solidFill>
                  <a:srgbClr val="878787"/>
                </a:solidFill>
                <a:latin typeface="Arial" panose="020B0604020202020204" pitchFamily="34" charset="0"/>
                <a:ea typeface="+mn-ea"/>
                <a:cs typeface="Arial" panose="020B0604020202020204" pitchFamily="34" charset="0"/>
              </a:defRPr>
            </a:lvl1pPr>
          </a:lstStyle>
          <a:p>
            <a:pPr lvl="0"/>
            <a:r>
              <a:rPr lang="fr-FR" smtClean="0"/>
              <a:t>Modifiez le style du titre</a:t>
            </a:r>
            <a:endParaRPr lang="en-US" dirty="0"/>
          </a:p>
        </p:txBody>
      </p:sp>
      <p:sp>
        <p:nvSpPr>
          <p:cNvPr id="3" name="Content Placeholder 2"/>
          <p:cNvSpPr>
            <a:spLocks noGrp="1"/>
          </p:cNvSpPr>
          <p:nvPr>
            <p:ph idx="1"/>
          </p:nvPr>
        </p:nvSpPr>
        <p:spPr>
          <a:xfrm>
            <a:off x="628650" y="1262130"/>
            <a:ext cx="3816000" cy="3445098"/>
          </a:xfrm>
          <a:prstGeom prst="rect">
            <a:avLst/>
          </a:prstGeom>
        </p:spPr>
        <p:txBody>
          <a:bodyPr/>
          <a:lstStyle>
            <a:lvl1pPr marL="0" indent="0">
              <a:lnSpc>
                <a:spcPct val="90000"/>
              </a:lnSpc>
              <a:buNone/>
              <a:defRPr sz="1100">
                <a:solidFill>
                  <a:srgbClr val="737373"/>
                </a:solidFill>
                <a:latin typeface="Arial" panose="020B0604020202020204" pitchFamily="34" charset="0"/>
                <a:cs typeface="Arial" panose="020B0604020202020204" pitchFamily="34" charset="0"/>
              </a:defRPr>
            </a:lvl1pPr>
            <a:lvl2pPr marL="171450" indent="-171450">
              <a:lnSpc>
                <a:spcPct val="90000"/>
              </a:lnSpc>
              <a:buClr>
                <a:schemeClr val="bg2"/>
              </a:buClr>
              <a:buFont typeface="Arial" panose="020B0604020202020204" pitchFamily="34" charset="0"/>
              <a:buChar char="•"/>
              <a:defRPr sz="1100">
                <a:solidFill>
                  <a:srgbClr val="737373"/>
                </a:solidFill>
                <a:latin typeface="Arial" panose="020B0604020202020204" pitchFamily="34" charset="0"/>
                <a:cs typeface="Arial" panose="020B0604020202020204" pitchFamily="34" charset="0"/>
              </a:defRPr>
            </a:lvl2pPr>
            <a:lvl3pPr marL="360363" indent="-182563">
              <a:lnSpc>
                <a:spcPct val="90000"/>
              </a:lnSpc>
              <a:spcBef>
                <a:spcPts val="100"/>
              </a:spcBef>
              <a:buClr>
                <a:schemeClr val="accent2"/>
              </a:buClr>
              <a:buFont typeface="Arial" panose="020B0604020202020204" pitchFamily="34" charset="0"/>
              <a:buChar char="-"/>
              <a:defRPr sz="1050">
                <a:solidFill>
                  <a:srgbClr val="737373"/>
                </a:solidFill>
                <a:latin typeface="Arial" panose="020B0604020202020204" pitchFamily="34" charset="0"/>
                <a:cs typeface="Arial" panose="020B0604020202020204" pitchFamily="34" charset="0"/>
              </a:defRPr>
            </a:lvl3pPr>
            <a:lvl4pPr marL="0" indent="0">
              <a:lnSpc>
                <a:spcPct val="90000"/>
              </a:lnSpc>
              <a:buNone/>
              <a:defRPr sz="1100" b="1">
                <a:solidFill>
                  <a:srgbClr val="737373"/>
                </a:solidFill>
                <a:latin typeface="Arial" panose="020B0604020202020204" pitchFamily="34" charset="0"/>
                <a:cs typeface="Arial" panose="020B0604020202020204" pitchFamily="34" charset="0"/>
              </a:defRPr>
            </a:lvl4pPr>
            <a:lvl5pPr marL="0" indent="0">
              <a:lnSpc>
                <a:spcPct val="90000"/>
              </a:lnSpc>
              <a:buNone/>
              <a:defRPr sz="1100">
                <a:solidFill>
                  <a:srgbClr val="737373"/>
                </a:solidFill>
                <a:latin typeface="Arial" panose="020B0604020202020204" pitchFamily="34" charset="0"/>
                <a:cs typeface="Arial" panose="020B0604020202020204" pitchFamily="34" charset="0"/>
              </a:defRPr>
            </a:lvl5pPr>
          </a:lstStyle>
          <a:p>
            <a:pPr lvl="0"/>
            <a:r>
              <a:rPr lang="fr-FR" smtClean="0"/>
              <a:t>Modifier les styles du texte du masque</a:t>
            </a:r>
          </a:p>
          <a:p>
            <a:pPr lvl="1"/>
            <a:r>
              <a:rPr lang="fr-FR" smtClean="0"/>
              <a:t>Deuxième niveau</a:t>
            </a:r>
          </a:p>
          <a:p>
            <a:pPr lvl="2"/>
            <a:r>
              <a:rPr lang="fr-FR" smtClean="0"/>
              <a:t>Troisième niveau</a:t>
            </a:r>
          </a:p>
        </p:txBody>
      </p:sp>
    </p:spTree>
    <p:extLst>
      <p:ext uri="{BB962C8B-B14F-4D97-AF65-F5344CB8AC3E}">
        <p14:creationId xmlns:p14="http://schemas.microsoft.com/office/powerpoint/2010/main" val="87487978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BFF10633-471D-47A5-81EF-D7ABDF9230B3}"/>
              </a:ext>
            </a:extLst>
          </p:cNvPr>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87537" y="4584943"/>
            <a:ext cx="741151" cy="463415"/>
          </a:xfrm>
          <a:prstGeom prst="rect">
            <a:avLst/>
          </a:prstGeom>
        </p:spPr>
      </p:pic>
      <p:cxnSp>
        <p:nvCxnSpPr>
          <p:cNvPr id="7" name="Connecteur droit 6">
            <a:extLst>
              <a:ext uri="{FF2B5EF4-FFF2-40B4-BE49-F238E27FC236}">
                <a16:creationId xmlns:a16="http://schemas.microsoft.com/office/drawing/2014/main" id="{4DF2F667-FF21-481D-AC44-EEB15177928F}"/>
              </a:ext>
            </a:extLst>
          </p:cNvPr>
          <p:cNvCxnSpPr/>
          <p:nvPr userDrawn="1"/>
        </p:nvCxnSpPr>
        <p:spPr>
          <a:xfrm flipV="1">
            <a:off x="986231" y="4927559"/>
            <a:ext cx="7560000" cy="20267"/>
          </a:xfrm>
          <a:prstGeom prst="line">
            <a:avLst/>
          </a:prstGeom>
          <a:ln>
            <a:solidFill>
              <a:srgbClr val="878787"/>
            </a:solidFill>
          </a:ln>
        </p:spPr>
        <p:style>
          <a:lnRef idx="1">
            <a:schemeClr val="accent1"/>
          </a:lnRef>
          <a:fillRef idx="0">
            <a:schemeClr val="accent1"/>
          </a:fillRef>
          <a:effectRef idx="0">
            <a:schemeClr val="accent1"/>
          </a:effectRef>
          <a:fontRef idx="minor">
            <a:schemeClr val="tx1"/>
          </a:fontRef>
        </p:style>
      </p:cxnSp>
      <p:sp>
        <p:nvSpPr>
          <p:cNvPr id="9" name="Espace réservé du texte 11"/>
          <p:cNvSpPr txBox="1">
            <a:spLocks/>
          </p:cNvSpPr>
          <p:nvPr userDrawn="1"/>
        </p:nvSpPr>
        <p:spPr>
          <a:xfrm>
            <a:off x="8545513" y="4816475"/>
            <a:ext cx="390525" cy="231775"/>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800" kern="1200">
                <a:solidFill>
                  <a:srgbClr val="EA560D"/>
                </a:solidFill>
                <a:latin typeface="Arial" panose="020B0604020202020204" pitchFamily="34" charset="0"/>
                <a:ea typeface="+mn-ea"/>
                <a:cs typeface="Arial" panose="020B0604020202020204" pitchFamily="34" charset="0"/>
              </a:defRPr>
            </a:lvl1pPr>
            <a:lvl2pPr marL="0" indent="0" algn="l" defTabSz="685800" rtl="0" eaLnBrk="1" latinLnBrk="0" hangingPunct="1">
              <a:lnSpc>
                <a:spcPct val="90000"/>
              </a:lnSpc>
              <a:spcBef>
                <a:spcPts val="375"/>
              </a:spcBef>
              <a:buFont typeface="Arial" panose="020B0604020202020204" pitchFamily="34" charset="0"/>
              <a:buNone/>
              <a:defRPr sz="1400" kern="1200">
                <a:solidFill>
                  <a:schemeClr val="tx1"/>
                </a:solidFill>
                <a:latin typeface="+mn-lt"/>
                <a:ea typeface="+mn-ea"/>
                <a:cs typeface="+mn-cs"/>
              </a:defRPr>
            </a:lvl2pPr>
            <a:lvl3pPr marL="0" indent="0" algn="l"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3pPr>
            <a:lvl4pPr marL="0" indent="0" algn="l" defTabSz="685800" rtl="0" eaLnBrk="1" latinLnBrk="0" hangingPunct="1">
              <a:lnSpc>
                <a:spcPct val="90000"/>
              </a:lnSpc>
              <a:spcBef>
                <a:spcPts val="375"/>
              </a:spcBef>
              <a:buFont typeface="Arial" panose="020B0604020202020204" pitchFamily="34" charset="0"/>
              <a:buNone/>
              <a:defRPr sz="1100" kern="1200">
                <a:solidFill>
                  <a:schemeClr val="tx1"/>
                </a:solidFill>
                <a:latin typeface="+mn-lt"/>
                <a:ea typeface="+mn-ea"/>
                <a:cs typeface="+mn-cs"/>
              </a:defRPr>
            </a:lvl4pPr>
            <a:lvl5pPr marL="0" indent="0" algn="l" defTabSz="685800" rtl="0" eaLnBrk="1" latinLnBrk="0" hangingPunct="1">
              <a:lnSpc>
                <a:spcPct val="90000"/>
              </a:lnSpc>
              <a:spcBef>
                <a:spcPts val="375"/>
              </a:spcBef>
              <a:buFont typeface="Arial" panose="020B0604020202020204" pitchFamily="34" charset="0"/>
              <a:buNone/>
              <a:defRPr sz="11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fld id="{21F0E541-015C-4D14-81CE-F40D464D20D5}" type="slidenum">
              <a:rPr lang="fr-FR" smtClean="0"/>
              <a:pPr/>
              <a:t>‹N°›</a:t>
            </a:fld>
            <a:endParaRPr lang="fr-FR" dirty="0"/>
          </a:p>
        </p:txBody>
      </p:sp>
    </p:spTree>
    <p:extLst>
      <p:ext uri="{BB962C8B-B14F-4D97-AF65-F5344CB8AC3E}">
        <p14:creationId xmlns:p14="http://schemas.microsoft.com/office/powerpoint/2010/main" val="2874841753"/>
      </p:ext>
    </p:extLst>
  </p:cSld>
  <p:clrMap bg1="lt1" tx1="dk1" bg2="lt2" tx2="dk2" accent1="accent1" accent2="accent2" accent3="accent3" accent4="accent4" accent5="accent5" accent6="accent6" hlink="hlink" folHlink="folHlink"/>
  <p:sldLayoutIdLst>
    <p:sldLayoutId id="2147483686" r:id="rId1"/>
    <p:sldLayoutId id="2147483661" r:id="rId2"/>
    <p:sldLayoutId id="2147483687" r:id="rId3"/>
    <p:sldLayoutId id="2147483688" r:id="rId4"/>
    <p:sldLayoutId id="2147483684" r:id="rId5"/>
    <p:sldLayoutId id="2147483685" r:id="rId6"/>
    <p:sldLayoutId id="2147483683" r:id="rId7"/>
    <p:sldLayoutId id="2147483662" r:id="rId8"/>
    <p:sldLayoutId id="2147483675" r:id="rId9"/>
    <p:sldLayoutId id="2147483677" r:id="rId10"/>
    <p:sldLayoutId id="2147483673" r:id="rId11"/>
    <p:sldLayoutId id="2147483676" r:id="rId12"/>
    <p:sldLayoutId id="2147483678" r:id="rId13"/>
    <p:sldLayoutId id="2147483691" r:id="rId14"/>
    <p:sldLayoutId id="2147483692" r:id="rId15"/>
    <p:sldLayoutId id="2147483674" r:id="rId16"/>
    <p:sldLayoutId id="2147483679" r:id="rId17"/>
    <p:sldLayoutId id="2147483680" r:id="rId18"/>
    <p:sldLayoutId id="2147483690" r:id="rId19"/>
    <p:sldLayoutId id="2147483689" r:id="rId20"/>
    <p:sldLayoutId id="2147483693" r:id="rId21"/>
  </p:sldLayoutIdLst>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hf sldNum="0" hdr="0" ftr="0" dt="0"/>
  <p:txStyles>
    <p:titleStyle>
      <a:lvl1pPr algn="l" defTabSz="685800" rtl="0" eaLnBrk="1" latinLnBrk="0" hangingPunct="1">
        <a:lnSpc>
          <a:spcPct val="85000"/>
        </a:lnSpc>
        <a:spcBef>
          <a:spcPct val="0"/>
        </a:spcBef>
        <a:buNone/>
        <a:defRPr sz="3300" b="1" kern="1200">
          <a:solidFill>
            <a:schemeClr val="tx1"/>
          </a:solidFill>
          <a:latin typeface="+mj-lt"/>
          <a:ea typeface="+mj-ea"/>
          <a:cs typeface="+mj-cs"/>
        </a:defRPr>
      </a:lvl1pPr>
    </p:titleStyle>
    <p:bodyStyle>
      <a:lvl1pPr marL="0" indent="0" algn="l" defTabSz="685800"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90000"/>
        </a:lnSpc>
        <a:spcBef>
          <a:spcPts val="375"/>
        </a:spcBef>
        <a:buFont typeface="Arial" panose="020B0604020202020204" pitchFamily="34" charset="0"/>
        <a:buNone/>
        <a:defRPr sz="1400" kern="1200">
          <a:solidFill>
            <a:schemeClr val="tx1"/>
          </a:solidFill>
          <a:latin typeface="+mn-lt"/>
          <a:ea typeface="+mn-ea"/>
          <a:cs typeface="+mn-cs"/>
        </a:defRPr>
      </a:lvl2pPr>
      <a:lvl3pPr marL="0" indent="0" algn="l"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3pPr>
      <a:lvl4pPr marL="0" indent="0" algn="l" defTabSz="685800" rtl="0" eaLnBrk="1" latinLnBrk="0" hangingPunct="1">
        <a:lnSpc>
          <a:spcPct val="90000"/>
        </a:lnSpc>
        <a:spcBef>
          <a:spcPts val="375"/>
        </a:spcBef>
        <a:buFont typeface="Arial" panose="020B0604020202020204" pitchFamily="34" charset="0"/>
        <a:buNone/>
        <a:defRPr sz="1100" kern="1200">
          <a:solidFill>
            <a:schemeClr val="tx1"/>
          </a:solidFill>
          <a:latin typeface="+mn-lt"/>
          <a:ea typeface="+mn-ea"/>
          <a:cs typeface="+mn-cs"/>
        </a:defRPr>
      </a:lvl4pPr>
      <a:lvl5pPr marL="0" indent="0" algn="l" defTabSz="685800" rtl="0" eaLnBrk="1" latinLnBrk="0" hangingPunct="1">
        <a:lnSpc>
          <a:spcPct val="90000"/>
        </a:lnSpc>
        <a:spcBef>
          <a:spcPts val="375"/>
        </a:spcBef>
        <a:buFont typeface="Arial" panose="020B0604020202020204" pitchFamily="34" charset="0"/>
        <a:buNone/>
        <a:defRPr sz="11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10" Type="http://schemas.openxmlformats.org/officeDocument/2006/relationships/image" Target="../media/image17.jpeg"/><Relationship Id="rId4" Type="http://schemas.openxmlformats.org/officeDocument/2006/relationships/image" Target="../media/image11.jpeg"/><Relationship Id="rId9" Type="http://schemas.openxmlformats.org/officeDocument/2006/relationships/image" Target="../media/image16.jpe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1"/>
          <p:cNvSpPr txBox="1">
            <a:spLocks/>
          </p:cNvSpPr>
          <p:nvPr/>
        </p:nvSpPr>
        <p:spPr>
          <a:xfrm>
            <a:off x="373063" y="1674217"/>
            <a:ext cx="4236775" cy="168754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1pPr>
            <a:lvl2pPr marL="0" indent="0" algn="l" defTabSz="685800" rtl="0" eaLnBrk="1" latinLnBrk="0" hangingPunct="1">
              <a:lnSpc>
                <a:spcPct val="90000"/>
              </a:lnSpc>
              <a:spcBef>
                <a:spcPts val="375"/>
              </a:spcBef>
              <a:buFont typeface="Arial" panose="020B0604020202020204" pitchFamily="34" charset="0"/>
              <a:buNone/>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2pPr>
            <a:lvl3pPr marL="0" indent="0" algn="l" defTabSz="685800" rtl="0" eaLnBrk="1" latinLnBrk="0" hangingPunct="1">
              <a:lnSpc>
                <a:spcPct val="90000"/>
              </a:lnSpc>
              <a:spcBef>
                <a:spcPts val="375"/>
              </a:spcBef>
              <a:buFont typeface="Arial" panose="020B0604020202020204" pitchFamily="34" charset="0"/>
              <a:buNone/>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3pPr>
            <a:lvl4pPr marL="0" indent="0" algn="l" defTabSz="685800" rtl="0" eaLnBrk="1" latinLnBrk="0" hangingPunct="1">
              <a:lnSpc>
                <a:spcPct val="90000"/>
              </a:lnSpc>
              <a:spcBef>
                <a:spcPts val="375"/>
              </a:spcBef>
              <a:buFont typeface="Arial" panose="020B0604020202020204" pitchFamily="34" charset="0"/>
              <a:buNone/>
              <a:defRPr lang="fr-FR" sz="2000" b="1" u="none" kern="1200" cap="all" baseline="0" dirty="0" smtClean="0">
                <a:solidFill>
                  <a:srgbClr val="878787"/>
                </a:solidFill>
                <a:latin typeface="Arial" panose="020B0604020202020204" pitchFamily="34" charset="0"/>
                <a:ea typeface="+mn-ea"/>
                <a:cs typeface="Arial" panose="020B0604020202020204" pitchFamily="34" charset="0"/>
              </a:defRPr>
            </a:lvl4pPr>
            <a:lvl5pPr marL="0" indent="0" algn="l" defTabSz="685800" rtl="0" eaLnBrk="1" latinLnBrk="0" hangingPunct="1">
              <a:lnSpc>
                <a:spcPct val="90000"/>
              </a:lnSpc>
              <a:spcBef>
                <a:spcPts val="375"/>
              </a:spcBef>
              <a:buFont typeface="Arial" panose="020B0604020202020204" pitchFamily="34" charset="0"/>
              <a:buNone/>
              <a:defRPr lang="fr-FR" sz="2000" b="1" u="none" kern="1200" cap="all" baseline="0" dirty="0">
                <a:solidFill>
                  <a:srgbClr val="878787"/>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ctr"/>
            <a:r>
              <a:rPr lang="fr-FR" sz="1800" cap="none" dirty="0" smtClean="0"/>
              <a:t>Fiche RT_01 : Observation de la prise en charge patient en radiothérapie </a:t>
            </a:r>
          </a:p>
          <a:p>
            <a:pPr algn="ctr">
              <a:lnSpc>
                <a:spcPct val="100000"/>
              </a:lnSpc>
              <a:spcBef>
                <a:spcPts val="600"/>
              </a:spcBef>
            </a:pPr>
            <a:r>
              <a:rPr lang="fr-FR" sz="1800" cap="none" dirty="0" smtClean="0"/>
              <a:t>–</a:t>
            </a:r>
          </a:p>
          <a:p>
            <a:pPr algn="ctr"/>
            <a:r>
              <a:rPr lang="fr-FR" sz="1800" cap="none" dirty="0"/>
              <a:t>O</a:t>
            </a:r>
            <a:r>
              <a:rPr lang="fr-FR" sz="1800" cap="none" dirty="0" smtClean="0"/>
              <a:t>rganisation en réseau des données et images </a:t>
            </a:r>
            <a:endParaRPr lang="fr-FR" sz="1800" cap="none" dirty="0"/>
          </a:p>
        </p:txBody>
      </p:sp>
      <p:sp>
        <p:nvSpPr>
          <p:cNvPr id="6" name="Espace réservé du texte 2"/>
          <p:cNvSpPr>
            <a:spLocks noGrp="1"/>
          </p:cNvSpPr>
          <p:nvPr>
            <p:ph type="body" sz="quarter" idx="11"/>
          </p:nvPr>
        </p:nvSpPr>
        <p:spPr>
          <a:xfrm>
            <a:off x="373063" y="3581174"/>
            <a:ext cx="4031512" cy="455053"/>
          </a:xfrm>
        </p:spPr>
        <p:txBody>
          <a:bodyPr/>
          <a:lstStyle/>
          <a:p>
            <a:pPr algn="ctr"/>
            <a:r>
              <a:rPr lang="fr-FR" sz="1200" dirty="0" smtClean="0"/>
              <a:t>BOULANGER </a:t>
            </a:r>
            <a:r>
              <a:rPr lang="fr-FR" sz="1200" cap="none" dirty="0" smtClean="0"/>
              <a:t>Marion</a:t>
            </a:r>
          </a:p>
          <a:p>
            <a:pPr algn="ctr"/>
            <a:r>
              <a:rPr lang="fr-FR" sz="1200" cap="none" dirty="0" smtClean="0"/>
              <a:t>DQPRM Promotion 2021/2023</a:t>
            </a:r>
            <a:endParaRPr lang="fr-FR" sz="1200" dirty="0" smtClean="0"/>
          </a:p>
        </p:txBody>
      </p:sp>
    </p:spTree>
    <p:extLst>
      <p:ext uri="{BB962C8B-B14F-4D97-AF65-F5344CB8AC3E}">
        <p14:creationId xmlns:p14="http://schemas.microsoft.com/office/powerpoint/2010/main" val="162758512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628650" y="985234"/>
            <a:ext cx="8307388" cy="3822090"/>
          </a:xfrm>
        </p:spPr>
        <p:txBody>
          <a:bodyPr>
            <a:normAutofit lnSpcReduction="10000"/>
          </a:bodyPr>
          <a:lstStyle/>
          <a:p>
            <a:r>
              <a:rPr lang="fr-FR" dirty="0" smtClean="0"/>
              <a:t>Planification dosimétrique</a:t>
            </a:r>
          </a:p>
          <a:p>
            <a:endParaRPr lang="fr-FR" dirty="0"/>
          </a:p>
          <a:p>
            <a:pPr lvl="1"/>
            <a:r>
              <a:rPr lang="fr-FR" dirty="0" smtClean="0"/>
              <a:t>Acteurs : dosimétristes, radiothérapeutes et physiciens médicaux.</a:t>
            </a:r>
          </a:p>
          <a:p>
            <a:pPr lvl="1"/>
            <a:endParaRPr lang="fr-FR" dirty="0"/>
          </a:p>
          <a:p>
            <a:pPr lvl="1"/>
            <a:r>
              <a:rPr lang="fr-FR" sz="1100" dirty="0" smtClean="0"/>
              <a:t>Première étape : fusion du dossier (récupération des anciens examens et importation dans le SIRT)</a:t>
            </a:r>
          </a:p>
          <a:p>
            <a:pPr lvl="1"/>
            <a:endParaRPr lang="fr-FR" sz="1100" dirty="0" smtClean="0"/>
          </a:p>
          <a:p>
            <a:pPr lvl="1"/>
            <a:r>
              <a:rPr lang="fr-FR" sz="1100" dirty="0" smtClean="0"/>
              <a:t>Délinéation des contours (réalisée par le radiothérapeute ou interne). </a:t>
            </a:r>
          </a:p>
          <a:p>
            <a:pPr lvl="2"/>
            <a:r>
              <a:rPr lang="fr-FR" sz="1050" dirty="0" smtClean="0"/>
              <a:t>PTV paroi droite</a:t>
            </a:r>
          </a:p>
          <a:p>
            <a:pPr lvl="2"/>
            <a:r>
              <a:rPr lang="fr-FR" sz="1050" dirty="0" smtClean="0"/>
              <a:t>PTV L4 L3 L2 IP</a:t>
            </a:r>
          </a:p>
          <a:p>
            <a:pPr lvl="2"/>
            <a:r>
              <a:rPr lang="fr-FR" sz="1050" dirty="0" smtClean="0"/>
              <a:t>PTV L1</a:t>
            </a:r>
          </a:p>
          <a:p>
            <a:pPr lvl="2"/>
            <a:r>
              <a:rPr lang="fr-FR" sz="1050" dirty="0" smtClean="0"/>
              <a:t>PTV CMI (chaîne mammaire interne)</a:t>
            </a:r>
          </a:p>
          <a:p>
            <a:pPr lvl="2"/>
            <a:endParaRPr lang="fr-FR" sz="1050" dirty="0"/>
          </a:p>
          <a:p>
            <a:pPr lvl="1"/>
            <a:r>
              <a:rPr lang="fr-FR" sz="1100" dirty="0" smtClean="0"/>
              <a:t>Dose prescrite : </a:t>
            </a:r>
          </a:p>
          <a:p>
            <a:pPr lvl="2"/>
            <a:r>
              <a:rPr lang="fr-FR" sz="1050" dirty="0" smtClean="0"/>
              <a:t>50 Gy en 25 séances, 5 séances/semaine, 2 Gy/séance sur les PTV cités ci-dessus. </a:t>
            </a:r>
          </a:p>
          <a:p>
            <a:pPr marL="714375" lvl="2" indent="0">
              <a:buNone/>
            </a:pPr>
            <a:endParaRPr lang="fr-FR" sz="1050" dirty="0" smtClean="0"/>
          </a:p>
          <a:p>
            <a:pPr lvl="1" indent="-171450"/>
            <a:r>
              <a:rPr lang="fr-FR" sz="1100" dirty="0" smtClean="0"/>
              <a:t>Vérification de l’appareil de </a:t>
            </a:r>
            <a:r>
              <a:rPr lang="fr-FR" sz="1100" dirty="0" err="1" smtClean="0"/>
              <a:t>ttt</a:t>
            </a:r>
            <a:r>
              <a:rPr lang="fr-FR" sz="1100" dirty="0" smtClean="0"/>
              <a:t>, la latéralité, date du scanner dosimétrique, énergie du faisceau, courbe de conversion 120 kV, présence de la table et AIO</a:t>
            </a:r>
            <a:r>
              <a:rPr lang="fr-FR" sz="1100" dirty="0"/>
              <a:t> </a:t>
            </a:r>
            <a:r>
              <a:rPr lang="fr-FR" sz="1100" i="1" dirty="0" smtClean="0">
                <a:solidFill>
                  <a:srgbClr val="ED949B"/>
                </a:solidFill>
              </a:rPr>
              <a:t>(onglet Patient Data Management). </a:t>
            </a:r>
          </a:p>
          <a:p>
            <a:pPr lvl="1" indent="-171450"/>
            <a:endParaRPr lang="fr-FR" sz="1100" dirty="0"/>
          </a:p>
          <a:p>
            <a:pPr lvl="1" indent="-171450"/>
            <a:r>
              <a:rPr lang="fr-FR" sz="1100" dirty="0" smtClean="0"/>
              <a:t>Vérification des structures (correctes et approuvées), de la position de la table et de la plaque AIO, de la position du point de référence au niveau des trois billes radio-opaques </a:t>
            </a:r>
            <a:r>
              <a:rPr lang="fr-FR" sz="1100" i="1" dirty="0">
                <a:solidFill>
                  <a:srgbClr val="ED949B"/>
                </a:solidFill>
              </a:rPr>
              <a:t>(onglet Patient </a:t>
            </a:r>
            <a:r>
              <a:rPr lang="fr-FR" sz="1100" i="1" dirty="0" err="1" smtClean="0">
                <a:solidFill>
                  <a:srgbClr val="ED949B"/>
                </a:solidFill>
              </a:rPr>
              <a:t>Modeling</a:t>
            </a:r>
            <a:r>
              <a:rPr lang="fr-FR" sz="1100" i="1" dirty="0" smtClean="0">
                <a:solidFill>
                  <a:srgbClr val="ED949B"/>
                </a:solidFill>
              </a:rPr>
              <a:t>). </a:t>
            </a:r>
            <a:endParaRPr lang="fr-FR" dirty="0" smtClean="0"/>
          </a:p>
          <a:p>
            <a:pPr lvl="1"/>
            <a:endParaRPr lang="fr-FR" dirty="0" smtClean="0"/>
          </a:p>
          <a:p>
            <a:pPr lvl="1"/>
            <a:endParaRPr lang="fr-FR" dirty="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pic>
        <p:nvPicPr>
          <p:cNvPr id="5" name="Image 4"/>
          <p:cNvPicPr>
            <a:picLocks noChangeAspect="1"/>
          </p:cNvPicPr>
          <p:nvPr/>
        </p:nvPicPr>
        <p:blipFill rotWithShape="1">
          <a:blip r:embed="rId3"/>
          <a:srcRect l="5882" t="10391" r="4819" b="6076"/>
          <a:stretch/>
        </p:blipFill>
        <p:spPr>
          <a:xfrm>
            <a:off x="7458155" y="338932"/>
            <a:ext cx="1430818" cy="824424"/>
          </a:xfrm>
          <a:prstGeom prst="rect">
            <a:avLst/>
          </a:prstGeom>
        </p:spPr>
      </p:pic>
    </p:spTree>
    <p:extLst>
      <p:ext uri="{BB962C8B-B14F-4D97-AF65-F5344CB8AC3E}">
        <p14:creationId xmlns:p14="http://schemas.microsoft.com/office/powerpoint/2010/main" val="334584137"/>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628650" y="985234"/>
            <a:ext cx="8307388" cy="1824334"/>
          </a:xfrm>
        </p:spPr>
        <p:txBody>
          <a:bodyPr numCol="1">
            <a:normAutofit/>
          </a:bodyPr>
          <a:lstStyle/>
          <a:p>
            <a:r>
              <a:rPr lang="fr-FR" dirty="0" smtClean="0"/>
              <a:t>Planification dosimétrique</a:t>
            </a:r>
          </a:p>
          <a:p>
            <a:endParaRPr lang="fr-FR" dirty="0"/>
          </a:p>
          <a:p>
            <a:pPr lvl="1"/>
            <a:r>
              <a:rPr lang="fr-FR" sz="1100" dirty="0" smtClean="0"/>
              <a:t>Vérification de la résolution (2 mm). Création de la balistique : utilisation de scripts</a:t>
            </a:r>
            <a:r>
              <a:rPr lang="fr-FR" sz="1100" i="1" dirty="0" smtClean="0"/>
              <a:t> </a:t>
            </a:r>
            <a:r>
              <a:rPr lang="fr-FR" sz="1100" i="1" dirty="0" smtClean="0">
                <a:solidFill>
                  <a:srgbClr val="ED949B"/>
                </a:solidFill>
              </a:rPr>
              <a:t>(onglet Plan Design). </a:t>
            </a:r>
            <a:endParaRPr lang="fr-FR" sz="1100" i="1" dirty="0">
              <a:solidFill>
                <a:srgbClr val="ED949B"/>
              </a:solidFill>
            </a:endParaRPr>
          </a:p>
          <a:p>
            <a:pPr lvl="2"/>
            <a:r>
              <a:rPr lang="fr-FR" sz="1000" dirty="0" smtClean="0"/>
              <a:t>Patiente traitée sur le </a:t>
            </a:r>
            <a:r>
              <a:rPr lang="fr-FR" sz="1000" dirty="0" err="1" smtClean="0"/>
              <a:t>Clinac</a:t>
            </a:r>
            <a:r>
              <a:rPr lang="fr-FR" sz="1000" dirty="0" smtClean="0"/>
              <a:t> 2 : 2 arcs </a:t>
            </a:r>
          </a:p>
          <a:p>
            <a:pPr lvl="1"/>
            <a:endParaRPr lang="fr-FR" sz="1100" i="1" dirty="0">
              <a:solidFill>
                <a:srgbClr val="ED949B"/>
              </a:solidFill>
            </a:endParaRPr>
          </a:p>
          <a:p>
            <a:pPr lvl="1"/>
            <a:r>
              <a:rPr lang="fr-FR" sz="1100" dirty="0" smtClean="0"/>
              <a:t>Une fois la balistique créée et les objectifs cliniques insérés, l’optimisation est réalisée. En fonction de la valeur de la fonction objectif, si un objectif n’est pas atteint : le poids peut être augmenté ou la dose maximale peut être diminuée </a:t>
            </a:r>
            <a:r>
              <a:rPr lang="fr-FR" sz="1100" i="1" dirty="0">
                <a:solidFill>
                  <a:srgbClr val="ED949B"/>
                </a:solidFill>
              </a:rPr>
              <a:t>(onglet Plan </a:t>
            </a:r>
            <a:r>
              <a:rPr lang="fr-FR" sz="1100" i="1" dirty="0" err="1" smtClean="0">
                <a:solidFill>
                  <a:srgbClr val="ED949B"/>
                </a:solidFill>
              </a:rPr>
              <a:t>Optimization</a:t>
            </a:r>
            <a:r>
              <a:rPr lang="fr-FR" sz="1100" i="1" dirty="0" smtClean="0">
                <a:solidFill>
                  <a:srgbClr val="ED949B"/>
                </a:solidFill>
              </a:rPr>
              <a:t>).</a:t>
            </a:r>
            <a:r>
              <a:rPr lang="fr-FR" sz="1100" dirty="0" smtClean="0">
                <a:solidFill>
                  <a:schemeClr val="bg1">
                    <a:lumMod val="50000"/>
                  </a:schemeClr>
                </a:solidFill>
              </a:rPr>
              <a:t> </a:t>
            </a:r>
            <a:endParaRPr lang="fr-FR" dirty="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pic>
        <p:nvPicPr>
          <p:cNvPr id="6" name="Image 5"/>
          <p:cNvPicPr>
            <a:picLocks noChangeAspect="1"/>
          </p:cNvPicPr>
          <p:nvPr/>
        </p:nvPicPr>
        <p:blipFill rotWithShape="1">
          <a:blip r:embed="rId3"/>
          <a:srcRect l="5345" t="2490"/>
          <a:stretch/>
        </p:blipFill>
        <p:spPr>
          <a:xfrm>
            <a:off x="7582326" y="338932"/>
            <a:ext cx="1195406" cy="789113"/>
          </a:xfrm>
          <a:prstGeom prst="rect">
            <a:avLst/>
          </a:prstGeom>
        </p:spPr>
      </p:pic>
      <p:sp>
        <p:nvSpPr>
          <p:cNvPr id="7" name="Espace réservé du contenu 1"/>
          <p:cNvSpPr txBox="1">
            <a:spLocks/>
          </p:cNvSpPr>
          <p:nvPr/>
        </p:nvSpPr>
        <p:spPr>
          <a:xfrm>
            <a:off x="628650" y="2846437"/>
            <a:ext cx="8307388" cy="1924665"/>
          </a:xfrm>
          <a:prstGeom prst="rect">
            <a:avLst/>
          </a:prstGeom>
        </p:spPr>
        <p:txBody>
          <a:bodyPr numCol="2">
            <a:normAutofit/>
          </a:bodyPr>
          <a:lstStyle>
            <a:lvl1pPr marL="0" indent="0" algn="l" defTabSz="685800" rtl="0" eaLnBrk="1" latinLnBrk="0" hangingPunct="1">
              <a:lnSpc>
                <a:spcPct val="90000"/>
              </a:lnSpc>
              <a:spcBef>
                <a:spcPts val="750"/>
              </a:spcBef>
              <a:buFont typeface="Arial" panose="020B0604020202020204" pitchFamily="34" charset="0"/>
              <a:buNone/>
              <a:defRPr sz="1600" b="1" kern="1200">
                <a:solidFill>
                  <a:srgbClr val="737373"/>
                </a:solidFill>
                <a:latin typeface="Arial" panose="020B0604020202020204" pitchFamily="34" charset="0"/>
                <a:ea typeface="+mn-ea"/>
                <a:cs typeface="Arial" panose="020B0604020202020204" pitchFamily="34" charset="0"/>
              </a:defRPr>
            </a:lvl1pPr>
            <a:lvl2pPr marL="179388" indent="-179388" algn="just" defTabSz="685800" rtl="0" eaLnBrk="1" latinLnBrk="0" hangingPunct="1">
              <a:lnSpc>
                <a:spcPct val="90000"/>
              </a:lnSpc>
              <a:spcBef>
                <a:spcPts val="375"/>
              </a:spcBef>
              <a:buClr>
                <a:srgbClr val="FF5E00"/>
              </a:buClr>
              <a:buFont typeface="Wingdings" panose="05000000000000000000" pitchFamily="2" charset="2"/>
              <a:buChar char="§"/>
              <a:defRPr sz="1200" kern="1200">
                <a:solidFill>
                  <a:srgbClr val="737373"/>
                </a:solidFill>
                <a:latin typeface="Arial" panose="020B0604020202020204" pitchFamily="34" charset="0"/>
                <a:ea typeface="+mn-ea"/>
                <a:cs typeface="Arial" panose="020B0604020202020204" pitchFamily="34" charset="0"/>
              </a:defRPr>
            </a:lvl2pPr>
            <a:lvl3pPr marL="885825" indent="-171450" algn="l" defTabSz="685800" rtl="0" eaLnBrk="1" latinLnBrk="0" hangingPunct="1">
              <a:lnSpc>
                <a:spcPct val="90000"/>
              </a:lnSpc>
              <a:spcBef>
                <a:spcPts val="375"/>
              </a:spcBef>
              <a:buClr>
                <a:srgbClr val="FF5E00"/>
              </a:buClr>
              <a:buFont typeface="Arial" panose="020B0604020202020204" pitchFamily="34" charset="0"/>
              <a:buChar char="□"/>
              <a:defRPr sz="1100" kern="1200">
                <a:solidFill>
                  <a:srgbClr val="737373"/>
                </a:solidFill>
                <a:latin typeface="Arial" panose="020B0604020202020204" pitchFamily="34" charset="0"/>
                <a:ea typeface="+mn-ea"/>
                <a:cs typeface="Arial" panose="020B0604020202020204" pitchFamily="34" charset="0"/>
              </a:defRPr>
            </a:lvl3pPr>
            <a:lvl4pPr marL="1427162" indent="-171450" algn="l" defTabSz="685800" rtl="0" eaLnBrk="1" latinLnBrk="0" hangingPunct="1">
              <a:lnSpc>
                <a:spcPct val="90000"/>
              </a:lnSpc>
              <a:spcBef>
                <a:spcPts val="375"/>
              </a:spcBef>
              <a:buClr>
                <a:srgbClr val="FF5E00"/>
              </a:buClr>
              <a:buFont typeface="Arial" panose="020B0604020202020204" pitchFamily="34" charset="0"/>
              <a:buChar char="−"/>
              <a:defRPr sz="1050" kern="1200">
                <a:solidFill>
                  <a:srgbClr val="737373"/>
                </a:solidFill>
                <a:latin typeface="Arial" panose="020B0604020202020204" pitchFamily="34" charset="0"/>
                <a:ea typeface="+mn-ea"/>
                <a:cs typeface="Arial" panose="020B0604020202020204" pitchFamily="34" charset="0"/>
              </a:defRPr>
            </a:lvl4pPr>
            <a:lvl5pPr marL="2051050" indent="-171450" algn="l" defTabSz="685800" rtl="0" eaLnBrk="1" latinLnBrk="0" hangingPunct="1">
              <a:lnSpc>
                <a:spcPct val="90000"/>
              </a:lnSpc>
              <a:spcBef>
                <a:spcPts val="375"/>
              </a:spcBef>
              <a:buFont typeface="Courier New" panose="02070309020205020404" pitchFamily="49" charset="0"/>
              <a:buChar char="o"/>
              <a:defRPr sz="900" kern="1200">
                <a:solidFill>
                  <a:srgbClr val="737373"/>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1"/>
            <a:r>
              <a:rPr lang="fr-FR" sz="1100" dirty="0" smtClean="0"/>
              <a:t>Contraintes </a:t>
            </a:r>
            <a:r>
              <a:rPr lang="fr-FR" sz="1100" dirty="0"/>
              <a:t>sur les OAR : </a:t>
            </a:r>
          </a:p>
          <a:p>
            <a:pPr lvl="2"/>
            <a:r>
              <a:rPr lang="fr-FR" sz="1000" dirty="0"/>
              <a:t>Sein gauche : </a:t>
            </a:r>
            <a:r>
              <a:rPr lang="fr-FR" sz="1000" dirty="0" err="1"/>
              <a:t>D</a:t>
            </a:r>
            <a:r>
              <a:rPr lang="fr-FR" sz="1000" baseline="-25000" dirty="0" err="1"/>
              <a:t>max</a:t>
            </a:r>
            <a:r>
              <a:rPr lang="fr-FR" sz="1000" dirty="0"/>
              <a:t> ≤ 3 Gy, V</a:t>
            </a:r>
            <a:r>
              <a:rPr lang="fr-FR" sz="1000" baseline="-25000" dirty="0"/>
              <a:t>5Gy</a:t>
            </a:r>
            <a:r>
              <a:rPr lang="fr-FR" sz="1000" dirty="0"/>
              <a:t> ≤ 40%</a:t>
            </a:r>
          </a:p>
          <a:p>
            <a:pPr lvl="2"/>
            <a:r>
              <a:rPr lang="fr-FR" sz="1000" dirty="0"/>
              <a:t>Cœur : </a:t>
            </a:r>
            <a:r>
              <a:rPr lang="fr-FR" sz="1000" dirty="0" err="1"/>
              <a:t>D</a:t>
            </a:r>
            <a:r>
              <a:rPr lang="fr-FR" sz="1000" baseline="-25000" dirty="0" err="1"/>
              <a:t>max</a:t>
            </a:r>
            <a:r>
              <a:rPr lang="fr-FR" sz="1000" dirty="0"/>
              <a:t> ≤ 5 Gy, V</a:t>
            </a:r>
            <a:r>
              <a:rPr lang="fr-FR" sz="1000" baseline="-25000" dirty="0"/>
              <a:t>5Gy</a:t>
            </a:r>
            <a:r>
              <a:rPr lang="fr-FR" sz="1000" dirty="0"/>
              <a:t> ≤ 40%</a:t>
            </a:r>
          </a:p>
          <a:p>
            <a:pPr lvl="2"/>
            <a:r>
              <a:rPr lang="fr-FR" sz="1000" dirty="0"/>
              <a:t>Poumon gauche : </a:t>
            </a:r>
            <a:r>
              <a:rPr lang="fr-FR" sz="1000" dirty="0" err="1"/>
              <a:t>D</a:t>
            </a:r>
            <a:r>
              <a:rPr lang="fr-FR" sz="1000" baseline="-25000" dirty="0" err="1"/>
              <a:t>max</a:t>
            </a:r>
            <a:r>
              <a:rPr lang="fr-FR" sz="1000" dirty="0"/>
              <a:t> ≤ 3 Gy, V</a:t>
            </a:r>
            <a:r>
              <a:rPr lang="fr-FR" sz="1000" baseline="-25000" dirty="0"/>
              <a:t>5Gy</a:t>
            </a:r>
            <a:r>
              <a:rPr lang="fr-FR" sz="1000" dirty="0"/>
              <a:t> ≤ 40%</a:t>
            </a:r>
          </a:p>
          <a:p>
            <a:pPr lvl="2"/>
            <a:r>
              <a:rPr lang="fr-FR" sz="1000" dirty="0"/>
              <a:t>Poumon droit : V</a:t>
            </a:r>
            <a:r>
              <a:rPr lang="fr-FR" sz="1000" baseline="-25000" dirty="0"/>
              <a:t>30Gy</a:t>
            </a:r>
            <a:r>
              <a:rPr lang="fr-FR" sz="1000" dirty="0"/>
              <a:t> ≤ 20%, V</a:t>
            </a:r>
            <a:r>
              <a:rPr lang="fr-FR" sz="1000" baseline="-25000" dirty="0"/>
              <a:t>20Gy</a:t>
            </a:r>
            <a:r>
              <a:rPr lang="fr-FR" sz="1000" dirty="0"/>
              <a:t> ≤ 30%</a:t>
            </a:r>
          </a:p>
          <a:p>
            <a:pPr lvl="2"/>
            <a:r>
              <a:rPr lang="fr-FR" sz="1000" dirty="0"/>
              <a:t>Moelle épinière : </a:t>
            </a:r>
            <a:r>
              <a:rPr lang="fr-FR" sz="1000" dirty="0" smtClean="0"/>
              <a:t>D</a:t>
            </a:r>
            <a:r>
              <a:rPr lang="fr-FR" sz="1000" baseline="-25000" dirty="0" smtClean="0"/>
              <a:t>1 cm3</a:t>
            </a:r>
            <a:r>
              <a:rPr lang="fr-FR" sz="1000" dirty="0" smtClean="0"/>
              <a:t> </a:t>
            </a:r>
            <a:r>
              <a:rPr lang="fr-FR" sz="1000" dirty="0"/>
              <a:t>≤ </a:t>
            </a:r>
            <a:r>
              <a:rPr lang="fr-FR" sz="1000" dirty="0" smtClean="0"/>
              <a:t>45 Gy </a:t>
            </a:r>
          </a:p>
          <a:p>
            <a:pPr lvl="2"/>
            <a:r>
              <a:rPr lang="fr-FR" sz="1000" dirty="0" smtClean="0"/>
              <a:t>Tête </a:t>
            </a:r>
            <a:r>
              <a:rPr lang="fr-FR" sz="1000" dirty="0"/>
              <a:t>humérale droite : V</a:t>
            </a:r>
            <a:r>
              <a:rPr lang="fr-FR" sz="1000" baseline="-25000" dirty="0"/>
              <a:t>50Gy</a:t>
            </a:r>
            <a:r>
              <a:rPr lang="fr-FR" sz="1000" dirty="0"/>
              <a:t> ≤ 10%</a:t>
            </a:r>
          </a:p>
          <a:p>
            <a:pPr lvl="2"/>
            <a:r>
              <a:rPr lang="fr-FR" sz="1000" dirty="0"/>
              <a:t>Œsophage : D</a:t>
            </a:r>
            <a:r>
              <a:rPr lang="fr-FR" sz="1000" baseline="-25000" dirty="0"/>
              <a:t>2%</a:t>
            </a:r>
            <a:r>
              <a:rPr lang="fr-FR" sz="1000" dirty="0"/>
              <a:t> ≤ 30 Gy </a:t>
            </a:r>
            <a:endParaRPr lang="fr-FR" sz="1000" dirty="0" smtClean="0"/>
          </a:p>
          <a:p>
            <a:pPr lvl="2"/>
            <a:endParaRPr lang="fr-FR" dirty="0"/>
          </a:p>
          <a:p>
            <a:pPr lvl="1"/>
            <a:r>
              <a:rPr lang="fr-FR" sz="1100" dirty="0" smtClean="0"/>
              <a:t>Contraintes </a:t>
            </a:r>
            <a:r>
              <a:rPr lang="fr-FR" sz="1100" dirty="0"/>
              <a:t>sur les PTV : </a:t>
            </a:r>
          </a:p>
          <a:p>
            <a:pPr lvl="2"/>
            <a:r>
              <a:rPr lang="fr-FR" sz="1000" dirty="0"/>
              <a:t>PTV paroi droite, PTVN CMI, PTVN L4L3L2IP : </a:t>
            </a:r>
            <a:endParaRPr lang="fr-FR" sz="1000" dirty="0" smtClean="0"/>
          </a:p>
          <a:p>
            <a:pPr lvl="3"/>
            <a:r>
              <a:rPr lang="fr-FR" sz="950" dirty="0" smtClean="0"/>
              <a:t>V</a:t>
            </a:r>
            <a:r>
              <a:rPr lang="fr-FR" sz="950" baseline="-25000" dirty="0" smtClean="0"/>
              <a:t>95%Dp = 47,5 Gy</a:t>
            </a:r>
            <a:r>
              <a:rPr lang="fr-FR" sz="900" dirty="0" smtClean="0"/>
              <a:t> ≥ </a:t>
            </a:r>
            <a:r>
              <a:rPr lang="fr-FR" sz="950" dirty="0" smtClean="0"/>
              <a:t>95%</a:t>
            </a:r>
            <a:endParaRPr lang="fr-FR" sz="950" dirty="0"/>
          </a:p>
          <a:p>
            <a:pPr lvl="3"/>
            <a:r>
              <a:rPr lang="fr-FR" sz="950" dirty="0" smtClean="0"/>
              <a:t>V</a:t>
            </a:r>
            <a:r>
              <a:rPr lang="fr-FR" sz="950" baseline="-25000" dirty="0" smtClean="0"/>
              <a:t>53,5Gy</a:t>
            </a:r>
            <a:r>
              <a:rPr lang="fr-FR" sz="950" dirty="0" smtClean="0"/>
              <a:t> </a:t>
            </a:r>
            <a:r>
              <a:rPr lang="fr-FR" sz="900" dirty="0"/>
              <a:t>≤</a:t>
            </a:r>
            <a:r>
              <a:rPr lang="fr-FR" sz="950" dirty="0" smtClean="0"/>
              <a:t> 2%</a:t>
            </a:r>
            <a:endParaRPr lang="fr-FR" sz="950" dirty="0"/>
          </a:p>
        </p:txBody>
      </p:sp>
    </p:spTree>
    <p:extLst>
      <p:ext uri="{BB962C8B-B14F-4D97-AF65-F5344CB8AC3E}">
        <p14:creationId xmlns:p14="http://schemas.microsoft.com/office/powerpoint/2010/main" val="323228223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628650" y="985233"/>
            <a:ext cx="8307388" cy="4158267"/>
          </a:xfrm>
        </p:spPr>
        <p:txBody>
          <a:bodyPr>
            <a:normAutofit/>
          </a:bodyPr>
          <a:lstStyle/>
          <a:p>
            <a:r>
              <a:rPr lang="fr-FR" dirty="0" smtClean="0"/>
              <a:t>Planification dosimétrique</a:t>
            </a:r>
          </a:p>
          <a:p>
            <a:pPr lvl="1"/>
            <a:endParaRPr lang="fr-FR" dirty="0" smtClean="0"/>
          </a:p>
          <a:p>
            <a:pPr lvl="1"/>
            <a:r>
              <a:rPr lang="fr-FR" sz="1300" b="1" dirty="0"/>
              <a:t>Double vérification (étape 5)</a:t>
            </a:r>
          </a:p>
          <a:p>
            <a:pPr lvl="1"/>
            <a:r>
              <a:rPr lang="fr-FR" dirty="0"/>
              <a:t>Acteurs : physiciens médicaux et radiothérapeutes. </a:t>
            </a:r>
          </a:p>
          <a:p>
            <a:pPr lvl="1"/>
            <a:endParaRPr lang="fr-FR" dirty="0"/>
          </a:p>
          <a:p>
            <a:pPr lvl="1"/>
            <a:r>
              <a:rPr lang="fr-FR" sz="1100" dirty="0"/>
              <a:t>Lorsque tous les objectifs sont atteints, le physicien médical évalue le plan obtenu à l’aide des distributions de dose et des HDV (couverture du PTV suffisante et homogène). Il vérifie tous les points évoqués précédemment. </a:t>
            </a:r>
          </a:p>
          <a:p>
            <a:pPr lvl="1"/>
            <a:endParaRPr lang="fr-FR" sz="1100" dirty="0"/>
          </a:p>
          <a:p>
            <a:pPr lvl="1"/>
            <a:r>
              <a:rPr lang="fr-FR" sz="1100" dirty="0"/>
              <a:t>Un radiothérapeute confirme également les isodoses (étape 6). Il vérifie que la prescription soit respectée. </a:t>
            </a:r>
          </a:p>
          <a:p>
            <a:pPr marL="0" lvl="1" indent="0">
              <a:buNone/>
            </a:pPr>
            <a:endParaRPr lang="fr-FR" b="1" dirty="0"/>
          </a:p>
          <a:p>
            <a:pPr lvl="1"/>
            <a:r>
              <a:rPr lang="fr-FR" sz="1300" b="1" dirty="0" smtClean="0"/>
              <a:t>Transfert </a:t>
            </a:r>
            <a:r>
              <a:rPr lang="fr-FR" sz="1300" b="1" dirty="0"/>
              <a:t>sur le R&amp;V </a:t>
            </a:r>
          </a:p>
          <a:p>
            <a:pPr lvl="1"/>
            <a:r>
              <a:rPr lang="fr-FR" dirty="0"/>
              <a:t>Acteurs : physicien médical et dosimétriste</a:t>
            </a:r>
          </a:p>
          <a:p>
            <a:pPr lvl="1"/>
            <a:endParaRPr lang="fr-FR" b="1" dirty="0" smtClean="0"/>
          </a:p>
          <a:p>
            <a:pPr lvl="1"/>
            <a:r>
              <a:rPr lang="fr-FR" sz="1100" dirty="0" smtClean="0"/>
              <a:t>Le CT, RT Structure, RT Plan et RT Dose sont envoyés sur le SIRT. Le rapport de dose est également envoyé sur le SIRT. </a:t>
            </a:r>
          </a:p>
          <a:p>
            <a:pPr lvl="1"/>
            <a:r>
              <a:rPr lang="fr-FR" sz="1100" dirty="0" smtClean="0"/>
              <a:t>Les décalages entre le point de référence et l’</a:t>
            </a:r>
            <a:r>
              <a:rPr lang="fr-FR" sz="1100" dirty="0" err="1" smtClean="0"/>
              <a:t>isocentre</a:t>
            </a:r>
            <a:r>
              <a:rPr lang="fr-FR" sz="1100" dirty="0" smtClean="0"/>
              <a:t> sont copiés dans les notes de positionnement dans le SIRT. Ces décalages sont calculés dans le TPS grâce à un script. </a:t>
            </a:r>
          </a:p>
          <a:p>
            <a:pPr lvl="1"/>
            <a:r>
              <a:rPr lang="fr-FR" sz="1100" dirty="0" smtClean="0"/>
              <a:t>Deux DRR sont ajoutées (une à 0° et une à 270°) aux faisceaux d’imagerie (kV). </a:t>
            </a:r>
          </a:p>
          <a:p>
            <a:pPr lvl="1"/>
            <a:r>
              <a:rPr lang="fr-FR" sz="1100" dirty="0" smtClean="0"/>
              <a:t>Le plan, le CT, le RT structure et le RT Dose sont exportés dans le logiciel de double calcul d’UM </a:t>
            </a:r>
            <a:r>
              <a:rPr lang="fr-FR" sz="1100" dirty="0" err="1" smtClean="0"/>
              <a:t>Mobius</a:t>
            </a:r>
            <a:r>
              <a:rPr lang="fr-FR" sz="1100" dirty="0" smtClean="0"/>
              <a:t> 3D. </a:t>
            </a:r>
          </a:p>
          <a:p>
            <a:pPr lvl="1"/>
            <a:endParaRPr lang="fr-FR" b="1" dirty="0" smtClean="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pic>
        <p:nvPicPr>
          <p:cNvPr id="4" name="Image 3"/>
          <p:cNvPicPr>
            <a:picLocks noChangeAspect="1"/>
          </p:cNvPicPr>
          <p:nvPr/>
        </p:nvPicPr>
        <p:blipFill rotWithShape="1">
          <a:blip r:embed="rId2"/>
          <a:srcRect l="5345" t="2490"/>
          <a:stretch/>
        </p:blipFill>
        <p:spPr>
          <a:xfrm>
            <a:off x="7582326" y="338932"/>
            <a:ext cx="1195406" cy="789113"/>
          </a:xfrm>
          <a:prstGeom prst="rect">
            <a:avLst/>
          </a:prstGeom>
        </p:spPr>
      </p:pic>
    </p:spTree>
    <p:extLst>
      <p:ext uri="{BB962C8B-B14F-4D97-AF65-F5344CB8AC3E}">
        <p14:creationId xmlns:p14="http://schemas.microsoft.com/office/powerpoint/2010/main" val="245799827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fr-FR" dirty="0" smtClean="0"/>
              <a:t>CQ pré-traitement</a:t>
            </a:r>
          </a:p>
          <a:p>
            <a:endParaRPr lang="fr-FR" dirty="0"/>
          </a:p>
          <a:p>
            <a:pPr lvl="1"/>
            <a:r>
              <a:rPr lang="fr-FR" dirty="0" smtClean="0"/>
              <a:t>Acteurs : techniciens de mesures physiques, physiciens médicaux. </a:t>
            </a:r>
          </a:p>
          <a:p>
            <a:pPr lvl="1"/>
            <a:endParaRPr lang="fr-FR" dirty="0" smtClean="0"/>
          </a:p>
          <a:p>
            <a:pPr lvl="1"/>
            <a:r>
              <a:rPr lang="fr-FR" sz="1100" dirty="0" smtClean="0"/>
              <a:t>Le CQ pré-traitement est réalisé avant la première séance de radiothérapie </a:t>
            </a:r>
            <a:r>
              <a:rPr lang="fr-FR" sz="1100" dirty="0" smtClean="0">
                <a:sym typeface="Wingdings" panose="05000000000000000000" pitchFamily="2" charset="2"/>
              </a:rPr>
              <a:t> permet de vérifier que le traitement est réalisable sur la machine et qu’il est conforme aux métriques retenues (analyse gamma). </a:t>
            </a:r>
          </a:p>
          <a:p>
            <a:pPr lvl="1"/>
            <a:endParaRPr lang="fr-FR" sz="1100" dirty="0"/>
          </a:p>
          <a:p>
            <a:pPr lvl="1"/>
            <a:r>
              <a:rPr lang="fr-FR" sz="1100" dirty="0" smtClean="0"/>
              <a:t>Le technicien commence par exporter le RT Plan et RT Dose de la planification dosimétrique grâce à un script. </a:t>
            </a:r>
          </a:p>
          <a:p>
            <a:pPr lvl="1"/>
            <a:r>
              <a:rPr lang="fr-FR" sz="1100" dirty="0"/>
              <a:t>Le plan de </a:t>
            </a:r>
            <a:r>
              <a:rPr lang="fr-FR" sz="1100" dirty="0" smtClean="0"/>
              <a:t>traitement </a:t>
            </a:r>
            <a:r>
              <a:rPr lang="fr-FR" sz="1100" dirty="0"/>
              <a:t>est délivré sur </a:t>
            </a:r>
            <a:r>
              <a:rPr lang="fr-FR" sz="1100" dirty="0" smtClean="0"/>
              <a:t>la matrice 729 insérée dans l’</a:t>
            </a:r>
            <a:r>
              <a:rPr lang="fr-FR" sz="1100" dirty="0" err="1" smtClean="0"/>
              <a:t>Octavius</a:t>
            </a:r>
            <a:r>
              <a:rPr lang="fr-FR" sz="1100" dirty="0" smtClean="0"/>
              <a:t> hexagonal. </a:t>
            </a:r>
          </a:p>
          <a:p>
            <a:pPr lvl="1"/>
            <a:r>
              <a:rPr lang="fr-FR" sz="1100" dirty="0" smtClean="0"/>
              <a:t>Avec le logiciel </a:t>
            </a:r>
            <a:r>
              <a:rPr lang="fr-FR" sz="1100" dirty="0" err="1" smtClean="0"/>
              <a:t>Verisoft</a:t>
            </a:r>
            <a:r>
              <a:rPr lang="fr-FR" sz="1100" dirty="0" smtClean="0"/>
              <a:t>, il compare les plans calculé et mesuré avec l’analyse gamma (gamma maximum, médian et gamma </a:t>
            </a:r>
            <a:r>
              <a:rPr lang="fr-FR" sz="1100" dirty="0" err="1" smtClean="0"/>
              <a:t>pass</a:t>
            </a:r>
            <a:r>
              <a:rPr lang="fr-FR" sz="1100" dirty="0" smtClean="0"/>
              <a:t>-rate : 3% 3 mm en local). </a:t>
            </a:r>
          </a:p>
          <a:p>
            <a:pPr lvl="1"/>
            <a:endParaRPr lang="fr-FR" dirty="0" smtClean="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pic>
        <p:nvPicPr>
          <p:cNvPr id="6" name="Picture 2" descr="OCTAVIUS II - PTW Freiburg GmbH"/>
          <p:cNvPicPr>
            <a:picLocks noChangeAspect="1" noChangeArrowheads="1"/>
          </p:cNvPicPr>
          <p:nvPr/>
        </p:nvPicPr>
        <p:blipFill rotWithShape="1">
          <a:blip r:embed="rId3">
            <a:extLst>
              <a:ext uri="{28A0092B-C50C-407E-A947-70E740481C1C}">
                <a14:useLocalDpi xmlns:a14="http://schemas.microsoft.com/office/drawing/2010/main" val="0"/>
              </a:ext>
            </a:extLst>
          </a:blip>
          <a:srcRect l="30089" t="16123" r="28452" b="11467"/>
          <a:stretch/>
        </p:blipFill>
        <p:spPr bwMode="auto">
          <a:xfrm>
            <a:off x="7970157" y="338932"/>
            <a:ext cx="816904" cy="800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589219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628650" y="985234"/>
            <a:ext cx="8307388" cy="3682631"/>
          </a:xfrm>
        </p:spPr>
        <p:txBody>
          <a:bodyPr>
            <a:normAutofit/>
          </a:bodyPr>
          <a:lstStyle/>
          <a:p>
            <a:pPr lvl="1"/>
            <a:r>
              <a:rPr lang="fr-FR" sz="1300" b="1" dirty="0"/>
              <a:t>Validation du plan (étape 9)</a:t>
            </a:r>
          </a:p>
          <a:p>
            <a:pPr lvl="1"/>
            <a:r>
              <a:rPr lang="fr-FR" dirty="0"/>
              <a:t>Acteur : physicien médical</a:t>
            </a:r>
          </a:p>
          <a:p>
            <a:pPr lvl="1"/>
            <a:endParaRPr lang="fr-FR" dirty="0"/>
          </a:p>
          <a:p>
            <a:pPr lvl="1"/>
            <a:r>
              <a:rPr lang="fr-FR" sz="1100" dirty="0"/>
              <a:t>Le physicien effectue la validation finale du dossier. </a:t>
            </a:r>
            <a:r>
              <a:rPr lang="fr-FR" sz="1100" dirty="0" smtClean="0"/>
              <a:t>Il recoupe la fiche de liaison avec la prescription. </a:t>
            </a:r>
          </a:p>
          <a:p>
            <a:pPr lvl="1"/>
            <a:r>
              <a:rPr lang="fr-FR" sz="1100" dirty="0" smtClean="0"/>
              <a:t>Il effectue </a:t>
            </a:r>
            <a:r>
              <a:rPr lang="fr-FR" sz="1100" dirty="0"/>
              <a:t>l’étape de double calcul d’UM avec le logiciel </a:t>
            </a:r>
            <a:r>
              <a:rPr lang="fr-FR" sz="1100" dirty="0" err="1"/>
              <a:t>Mobius</a:t>
            </a:r>
            <a:r>
              <a:rPr lang="fr-FR" sz="1100" dirty="0"/>
              <a:t> 3D </a:t>
            </a:r>
            <a:r>
              <a:rPr lang="fr-FR" sz="1100" dirty="0" smtClean="0"/>
              <a:t>et vérifie </a:t>
            </a:r>
            <a:r>
              <a:rPr lang="fr-FR" sz="1100" dirty="0"/>
              <a:t>que le plan est réalisable par le </a:t>
            </a:r>
            <a:r>
              <a:rPr lang="fr-FR" sz="1100" dirty="0" err="1"/>
              <a:t>Clinac</a:t>
            </a:r>
            <a:r>
              <a:rPr lang="fr-FR" sz="1100" dirty="0"/>
              <a:t> 2 </a:t>
            </a:r>
            <a:r>
              <a:rPr lang="fr-FR" sz="1100" dirty="0" smtClean="0"/>
              <a:t>(</a:t>
            </a:r>
            <a:r>
              <a:rPr lang="fr-FR" sz="1100" dirty="0" err="1" smtClean="0"/>
              <a:t>gantry</a:t>
            </a:r>
            <a:r>
              <a:rPr lang="fr-FR" sz="1100" dirty="0" smtClean="0"/>
              <a:t> clearance : 3 cm). </a:t>
            </a:r>
          </a:p>
          <a:p>
            <a:pPr lvl="1"/>
            <a:r>
              <a:rPr lang="fr-FR" sz="1100" dirty="0" smtClean="0"/>
              <a:t>Les paramètres vérifiés durant cette étape sont notamment la dose moyenne, la couverture à 95% des PTV, le gamma </a:t>
            </a:r>
            <a:r>
              <a:rPr lang="fr-FR" sz="1100" dirty="0" err="1" smtClean="0"/>
              <a:t>pass</a:t>
            </a:r>
            <a:r>
              <a:rPr lang="fr-FR" sz="1100" dirty="0" smtClean="0"/>
              <a:t>-rate (5% 3m mm) &gt; 90%. </a:t>
            </a:r>
          </a:p>
          <a:p>
            <a:pPr lvl="1"/>
            <a:endParaRPr lang="fr-FR" dirty="0" smtClean="0"/>
          </a:p>
          <a:p>
            <a:pPr lvl="1"/>
            <a:endParaRPr lang="fr-FR" dirty="0"/>
          </a:p>
          <a:p>
            <a:pPr lvl="1"/>
            <a:r>
              <a:rPr lang="fr-FR" sz="1300" b="1" dirty="0" smtClean="0"/>
              <a:t>Vérification du dossier (étape 10)</a:t>
            </a:r>
          </a:p>
          <a:p>
            <a:pPr lvl="1"/>
            <a:r>
              <a:rPr lang="fr-FR" dirty="0" smtClean="0"/>
              <a:t>Acteur : MERM</a:t>
            </a:r>
          </a:p>
          <a:p>
            <a:pPr lvl="1"/>
            <a:endParaRPr lang="fr-FR" dirty="0" smtClean="0"/>
          </a:p>
          <a:p>
            <a:pPr lvl="1"/>
            <a:r>
              <a:rPr lang="fr-FR" sz="1100" dirty="0" smtClean="0"/>
              <a:t>Le MERM vérifie la prescription de traitement, la latéralité. Il imprime la feuille de suivi des séances à remettre au patient. </a:t>
            </a:r>
          </a:p>
          <a:p>
            <a:pPr lvl="1"/>
            <a:r>
              <a:rPr lang="fr-FR" sz="1100" dirty="0" smtClean="0"/>
              <a:t>Il vérifie également que chaque arc a une durée &gt; 1,50 min. </a:t>
            </a:r>
          </a:p>
          <a:p>
            <a:pPr lvl="1"/>
            <a:r>
              <a:rPr lang="fr-FR" sz="1100" dirty="0" smtClean="0"/>
              <a:t>Il associe dans le SIRT la contention réalisée au scanner à la case dans les placards du </a:t>
            </a:r>
            <a:r>
              <a:rPr lang="fr-FR" sz="1100" dirty="0" err="1" smtClean="0"/>
              <a:t>Clinac</a:t>
            </a:r>
            <a:r>
              <a:rPr lang="fr-FR" sz="1100" dirty="0" smtClean="0"/>
              <a:t> 2. </a:t>
            </a:r>
            <a:endParaRPr lang="fr-FR" sz="1100" dirty="0"/>
          </a:p>
          <a:p>
            <a:pPr lvl="1"/>
            <a:endParaRPr lang="fr-FR" dirty="0" smtClean="0"/>
          </a:p>
          <a:p>
            <a:pPr lvl="1"/>
            <a:endParaRPr lang="fr-FR" dirty="0"/>
          </a:p>
          <a:p>
            <a:pPr lvl="1"/>
            <a:endParaRPr lang="fr-FR" dirty="0"/>
          </a:p>
          <a:p>
            <a:pPr lvl="1"/>
            <a:endParaRPr lang="fr-FR" dirty="0"/>
          </a:p>
          <a:p>
            <a:endParaRPr lang="fr-FR" dirty="0"/>
          </a:p>
        </p:txBody>
      </p:sp>
      <p:sp>
        <p:nvSpPr>
          <p:cNvPr id="4" name="Titre 2"/>
          <p:cNvSpPr>
            <a:spLocks noGrp="1"/>
          </p:cNvSpPr>
          <p:nvPr>
            <p:ph type="title"/>
          </p:nvPr>
        </p:nvSpPr>
        <p:spPr>
          <a:xfrm>
            <a:off x="628650" y="338932"/>
            <a:ext cx="7886700" cy="491655"/>
          </a:xfrm>
        </p:spPr>
        <p:txBody>
          <a:bodyPr/>
          <a:lstStyle/>
          <a:p>
            <a:r>
              <a:rPr lang="fr-FR" cap="none" dirty="0" smtClean="0"/>
              <a:t>Etapes du processus de RT</a:t>
            </a:r>
            <a:endParaRPr lang="fr-FR" cap="none" dirty="0"/>
          </a:p>
        </p:txBody>
      </p:sp>
      <p:pic>
        <p:nvPicPr>
          <p:cNvPr id="1026" name="Picture 2" descr="https://cdn-icons-png.flaticon.com/512/7871/7871226.png"/>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117143" y="373106"/>
            <a:ext cx="575187" cy="575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312164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628650" y="985233"/>
            <a:ext cx="7886700" cy="3831242"/>
          </a:xfrm>
        </p:spPr>
        <p:txBody>
          <a:bodyPr>
            <a:normAutofit fontScale="92500" lnSpcReduction="10000"/>
          </a:bodyPr>
          <a:lstStyle/>
          <a:p>
            <a:r>
              <a:rPr lang="fr-FR" dirty="0" smtClean="0"/>
              <a:t>Traitement</a:t>
            </a:r>
          </a:p>
          <a:p>
            <a:endParaRPr lang="fr-FR" dirty="0"/>
          </a:p>
          <a:p>
            <a:pPr lvl="1"/>
            <a:r>
              <a:rPr lang="fr-FR" sz="1300" dirty="0" smtClean="0"/>
              <a:t>Acteurs : MERM et radiothérapeutes.</a:t>
            </a:r>
          </a:p>
          <a:p>
            <a:pPr lvl="1"/>
            <a:endParaRPr lang="fr-FR" dirty="0"/>
          </a:p>
          <a:p>
            <a:pPr lvl="1"/>
            <a:r>
              <a:rPr lang="fr-FR" dirty="0" smtClean="0"/>
              <a:t>Patiente traitée pour un cancer du sein</a:t>
            </a:r>
          </a:p>
          <a:p>
            <a:pPr lvl="2"/>
            <a:r>
              <a:rPr lang="fr-FR" dirty="0" smtClean="0"/>
              <a:t>5 séances par semaine pendant 5 semaines  </a:t>
            </a:r>
          </a:p>
          <a:p>
            <a:pPr lvl="1"/>
            <a:endParaRPr lang="fr-FR" dirty="0" smtClean="0"/>
          </a:p>
          <a:p>
            <a:pPr lvl="1"/>
            <a:r>
              <a:rPr lang="fr-FR" dirty="0" smtClean="0"/>
              <a:t>Placement : plan incliné (plaque AIO). </a:t>
            </a:r>
          </a:p>
          <a:p>
            <a:pPr lvl="1"/>
            <a:endParaRPr lang="fr-FR" dirty="0" smtClean="0"/>
          </a:p>
          <a:p>
            <a:pPr lvl="1"/>
            <a:r>
              <a:rPr lang="fr-FR" dirty="0" smtClean="0"/>
              <a:t>J0 : séance de contrôle : seul un CBCT est réalisé, pas de traitement </a:t>
            </a:r>
            <a:r>
              <a:rPr lang="fr-FR" dirty="0" smtClean="0">
                <a:sym typeface="Wingdings" panose="05000000000000000000" pitchFamily="2" charset="2"/>
              </a:rPr>
              <a:t> </a:t>
            </a:r>
            <a:r>
              <a:rPr lang="fr-FR" dirty="0" smtClean="0"/>
              <a:t>vérification du positionnement correct des faisceaux d’irradiation (les images sont revues par un médecin sénior obligatoirement).</a:t>
            </a:r>
          </a:p>
          <a:p>
            <a:pPr lvl="1"/>
            <a:endParaRPr lang="fr-FR" dirty="0" smtClean="0"/>
          </a:p>
          <a:p>
            <a:pPr lvl="1"/>
            <a:r>
              <a:rPr lang="fr-FR" dirty="0" smtClean="0"/>
              <a:t>Réalisation d’un CBCT quotidien : recalage automatique avec le scanner de planification puis ajustement manuel. </a:t>
            </a:r>
          </a:p>
          <a:p>
            <a:pPr lvl="2"/>
            <a:r>
              <a:rPr lang="fr-FR" dirty="0" smtClean="0"/>
              <a:t>CBCT : 125 kV, environ 50 </a:t>
            </a:r>
            <a:r>
              <a:rPr lang="fr-FR" dirty="0" err="1" smtClean="0"/>
              <a:t>mAs</a:t>
            </a:r>
            <a:r>
              <a:rPr lang="fr-FR" dirty="0" smtClean="0"/>
              <a:t>, </a:t>
            </a:r>
            <a:r>
              <a:rPr lang="fr-FR" dirty="0" err="1" smtClean="0"/>
              <a:t>CTDI</a:t>
            </a:r>
            <a:r>
              <a:rPr lang="fr-FR" baseline="-25000" dirty="0" err="1" smtClean="0"/>
              <a:t>vol</a:t>
            </a:r>
            <a:r>
              <a:rPr lang="fr-FR" dirty="0" smtClean="0"/>
              <a:t> = environ 1 </a:t>
            </a:r>
            <a:r>
              <a:rPr lang="fr-FR" dirty="0" err="1" smtClean="0"/>
              <a:t>mGy</a:t>
            </a:r>
            <a:r>
              <a:rPr lang="fr-FR" dirty="0" smtClean="0"/>
              <a:t>, PDL = environ 30 </a:t>
            </a:r>
            <a:r>
              <a:rPr lang="fr-FR" dirty="0" err="1" smtClean="0"/>
              <a:t>mGy</a:t>
            </a:r>
            <a:r>
              <a:rPr lang="fr-FR" dirty="0" smtClean="0"/>
              <a:t>, durée du scanner = 16,6 s</a:t>
            </a:r>
          </a:p>
          <a:p>
            <a:pPr lvl="2"/>
            <a:r>
              <a:rPr lang="fr-FR" dirty="0" smtClean="0"/>
              <a:t>Paramètres de reconstruction : matrice 512x512, Epaisseur de coupe = 2 mm</a:t>
            </a:r>
          </a:p>
          <a:p>
            <a:pPr lvl="1"/>
            <a:endParaRPr lang="fr-FR" dirty="0" smtClean="0"/>
          </a:p>
          <a:p>
            <a:pPr lvl="1"/>
            <a:r>
              <a:rPr lang="fr-FR" dirty="0" smtClean="0"/>
              <a:t>Durant les trois premières séances : imagerie portale pour vérifier la reproductibilité.</a:t>
            </a:r>
          </a:p>
          <a:p>
            <a:pPr lvl="1"/>
            <a:endParaRPr lang="fr-FR" dirty="0"/>
          </a:p>
          <a:p>
            <a:pPr lvl="1"/>
            <a:r>
              <a:rPr lang="fr-FR" dirty="0"/>
              <a:t>Une fois par semaine : les images de repositionnement sont vérifiées pour confirmer les décalages (tâche souvent déléguée à un interne). </a:t>
            </a:r>
            <a:endParaRPr lang="fr-FR" dirty="0" smtClean="0"/>
          </a:p>
          <a:p>
            <a:pPr lvl="1"/>
            <a:endParaRPr lang="fr-FR" dirty="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pic>
        <p:nvPicPr>
          <p:cNvPr id="1026" name="Picture 2" descr="Used VARIAN iX Silhouette Linear Accelerator Un Vendre - DOTmed Liste  #3018867:"/>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7964680" y="338932"/>
            <a:ext cx="967426" cy="745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9213974"/>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fr-FR" dirty="0" smtClean="0"/>
              <a:t>Suivi post-traitement</a:t>
            </a:r>
          </a:p>
          <a:p>
            <a:endParaRPr lang="fr-FR" dirty="0"/>
          </a:p>
          <a:p>
            <a:pPr lvl="1"/>
            <a:r>
              <a:rPr lang="fr-FR" b="1" dirty="0" smtClean="0"/>
              <a:t>Consultation hebdomadaire </a:t>
            </a:r>
          </a:p>
          <a:p>
            <a:pPr lvl="1"/>
            <a:r>
              <a:rPr lang="fr-FR" dirty="0"/>
              <a:t>Acteurs : </a:t>
            </a:r>
            <a:r>
              <a:rPr lang="fr-FR" dirty="0" smtClean="0"/>
              <a:t>radiothérapeutes, internes, infirmières.</a:t>
            </a:r>
            <a:endParaRPr lang="fr-FR" dirty="0"/>
          </a:p>
          <a:p>
            <a:pPr lvl="1"/>
            <a:endParaRPr lang="fr-FR" b="1" dirty="0"/>
          </a:p>
          <a:p>
            <a:pPr lvl="1"/>
            <a:r>
              <a:rPr lang="fr-FR" sz="1100" dirty="0" smtClean="0"/>
              <a:t>Elle </a:t>
            </a:r>
            <a:r>
              <a:rPr lang="fr-FR" sz="1100" dirty="0"/>
              <a:t>permet de discuter des éventuelles toxicités survenues pendant le </a:t>
            </a:r>
            <a:r>
              <a:rPr lang="fr-FR" sz="1100" dirty="0" smtClean="0"/>
              <a:t>traitement. </a:t>
            </a:r>
            <a:r>
              <a:rPr lang="fr-FR" sz="1100" dirty="0"/>
              <a:t>Elle permet également de suivre </a:t>
            </a:r>
            <a:r>
              <a:rPr lang="fr-FR" sz="1100" dirty="0" smtClean="0"/>
              <a:t>la patiente </a:t>
            </a:r>
            <a:r>
              <a:rPr lang="fr-FR" sz="1100" dirty="0"/>
              <a:t>au niveau psychologique et physique (poids). </a:t>
            </a:r>
            <a:r>
              <a:rPr lang="fr-FR" sz="1100" dirty="0" smtClean="0"/>
              <a:t>Le radiothérapeute peut prescrire des antidouleurs, des crèmes apaisantes ou des séances de kinésithérapie. L’infirmière peut conseiller à la patiente des crèmes afin d’agir sur les brulures ou irritations éventuelles. </a:t>
            </a:r>
          </a:p>
          <a:p>
            <a:pPr lvl="1"/>
            <a:endParaRPr lang="fr-FR" sz="1100" dirty="0" smtClean="0"/>
          </a:p>
          <a:p>
            <a:pPr lvl="1"/>
            <a:r>
              <a:rPr lang="fr-FR" b="1" dirty="0"/>
              <a:t>Consultation </a:t>
            </a:r>
            <a:r>
              <a:rPr lang="fr-FR" b="1" dirty="0" smtClean="0"/>
              <a:t>de fin de traitement</a:t>
            </a:r>
            <a:endParaRPr lang="fr-FR" b="1" dirty="0"/>
          </a:p>
          <a:p>
            <a:pPr lvl="1"/>
            <a:r>
              <a:rPr lang="fr-FR" dirty="0"/>
              <a:t>Acteurs : </a:t>
            </a:r>
            <a:r>
              <a:rPr lang="fr-FR" dirty="0" smtClean="0"/>
              <a:t>radiothérapeutes.</a:t>
            </a:r>
            <a:endParaRPr lang="fr-FR" dirty="0"/>
          </a:p>
          <a:p>
            <a:pPr lvl="1"/>
            <a:endParaRPr lang="fr-FR" sz="1100" dirty="0"/>
          </a:p>
          <a:p>
            <a:pPr lvl="1"/>
            <a:r>
              <a:rPr lang="fr-FR" sz="1100" dirty="0" smtClean="0"/>
              <a:t>Le radiothérapeute rédige un compte-rendu résumant le déroulé des séances. Il rappelle également les doses reçues par les OAR. </a:t>
            </a:r>
            <a:endParaRPr lang="fr-FR" sz="1100" dirty="0"/>
          </a:p>
          <a:p>
            <a:pPr lvl="1"/>
            <a:endParaRPr lang="fr-FR" sz="1100" dirty="0"/>
          </a:p>
          <a:p>
            <a:pPr lvl="1"/>
            <a:r>
              <a:rPr lang="fr-FR" sz="1100" dirty="0" smtClean="0"/>
              <a:t>La patiente a ensuite un suivi à 6 mois avec une mammographie puis un suivi annuel. </a:t>
            </a:r>
            <a:endParaRPr lang="fr-FR" sz="1100" dirty="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pic>
        <p:nvPicPr>
          <p:cNvPr id="4" name="Picture 2" descr="https://cdn-icons.flaticon.com/png/512/2750/premium/2750269.png?token=exp=1658845809~hmac=b3efd7d41d5514064051df538d435349"/>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8298861" y="300712"/>
            <a:ext cx="568094" cy="568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567747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p:txBody>
          <a:bodyPr/>
          <a:lstStyle/>
          <a:p>
            <a:pPr algn="ctr"/>
            <a:r>
              <a:rPr lang="fr-FR" cap="none" dirty="0" smtClean="0"/>
              <a:t>Organisation </a:t>
            </a:r>
            <a:r>
              <a:rPr lang="fr-FR" cap="none" dirty="0"/>
              <a:t>en réseau des données et </a:t>
            </a:r>
            <a:r>
              <a:rPr lang="fr-FR" cap="none" dirty="0" smtClean="0"/>
              <a:t>images</a:t>
            </a:r>
            <a:endParaRPr lang="fr-FR" dirty="0"/>
          </a:p>
        </p:txBody>
      </p:sp>
      <p:sp>
        <p:nvSpPr>
          <p:cNvPr id="3" name="Espace réservé du texte 2"/>
          <p:cNvSpPr>
            <a:spLocks noGrp="1"/>
          </p:cNvSpPr>
          <p:nvPr>
            <p:ph type="body" sz="quarter" idx="10"/>
          </p:nvPr>
        </p:nvSpPr>
        <p:spPr>
          <a:xfrm>
            <a:off x="7197960" y="1155489"/>
            <a:ext cx="642938" cy="585787"/>
          </a:xfrm>
        </p:spPr>
        <p:txBody>
          <a:bodyPr/>
          <a:lstStyle/>
          <a:p>
            <a:pPr algn="ctr"/>
            <a:r>
              <a:rPr lang="fr-FR" sz="2800" b="1" dirty="0" smtClean="0">
                <a:solidFill>
                  <a:schemeClr val="bg1">
                    <a:lumMod val="95000"/>
                  </a:schemeClr>
                </a:solidFill>
              </a:rPr>
              <a:t>2</a:t>
            </a:r>
            <a:endParaRPr lang="fr-FR" sz="2800" b="1" dirty="0">
              <a:solidFill>
                <a:schemeClr val="bg1">
                  <a:lumMod val="95000"/>
                </a:schemeClr>
              </a:solidFill>
            </a:endParaRPr>
          </a:p>
        </p:txBody>
      </p:sp>
    </p:spTree>
    <p:extLst>
      <p:ext uri="{BB962C8B-B14F-4D97-AF65-F5344CB8AC3E}">
        <p14:creationId xmlns:p14="http://schemas.microsoft.com/office/powerpoint/2010/main" val="10259392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628650" y="904547"/>
            <a:ext cx="8307388" cy="3831241"/>
          </a:xfrm>
        </p:spPr>
        <p:txBody>
          <a:bodyPr>
            <a:normAutofit fontScale="92500" lnSpcReduction="20000"/>
          </a:bodyPr>
          <a:lstStyle/>
          <a:p>
            <a:pPr lvl="1"/>
            <a:r>
              <a:rPr lang="fr-FR" dirty="0"/>
              <a:t>Le Système d’Information </a:t>
            </a:r>
            <a:r>
              <a:rPr lang="fr-FR" dirty="0" smtClean="0"/>
              <a:t>Hospitalier (SIH) a pour objectif d’améliorer la qualité des soins (communication, réduction délais d’attente) et la maîtrise des coûts (réduction des durées de séjour et tâches administratives, gestion du personnel). </a:t>
            </a:r>
          </a:p>
          <a:p>
            <a:pPr lvl="1"/>
            <a:endParaRPr lang="fr-FR" dirty="0"/>
          </a:p>
          <a:p>
            <a:pPr lvl="1"/>
            <a:r>
              <a:rPr lang="fr-FR" dirty="0" smtClean="0"/>
              <a:t>Le SIH a différents rôles : </a:t>
            </a:r>
          </a:p>
          <a:p>
            <a:pPr lvl="2"/>
            <a:r>
              <a:rPr lang="fr-FR" dirty="0" smtClean="0"/>
              <a:t>Gestion des aspects administratifs</a:t>
            </a:r>
          </a:p>
          <a:p>
            <a:pPr lvl="2"/>
            <a:r>
              <a:rPr lang="fr-FR" dirty="0" smtClean="0"/>
              <a:t>Lien avec les services </a:t>
            </a:r>
            <a:r>
              <a:rPr lang="fr-FR" dirty="0" err="1" smtClean="0"/>
              <a:t>médico-techniques</a:t>
            </a:r>
            <a:r>
              <a:rPr lang="fr-FR" dirty="0" smtClean="0"/>
              <a:t> de radiologie, médecine nucléaire, radiothérapie mais également les laboratoires ou pharmacie. </a:t>
            </a:r>
          </a:p>
          <a:p>
            <a:pPr lvl="2"/>
            <a:endParaRPr lang="fr-FR" dirty="0"/>
          </a:p>
          <a:p>
            <a:pPr lvl="1"/>
            <a:r>
              <a:rPr lang="fr-FR" dirty="0" smtClean="0"/>
              <a:t>Les fonctions principales du SIH sont : </a:t>
            </a:r>
          </a:p>
          <a:p>
            <a:pPr lvl="2"/>
            <a:r>
              <a:rPr lang="fr-FR" dirty="0"/>
              <a:t>Gestion du dossier médical</a:t>
            </a:r>
          </a:p>
          <a:p>
            <a:pPr lvl="2"/>
            <a:r>
              <a:rPr lang="fr-FR" dirty="0"/>
              <a:t>Gestion des actes médicaux</a:t>
            </a:r>
          </a:p>
          <a:p>
            <a:pPr lvl="2"/>
            <a:r>
              <a:rPr lang="fr-FR" dirty="0"/>
              <a:t>Gestion des prescriptions </a:t>
            </a:r>
            <a:endParaRPr lang="fr-FR" dirty="0" smtClean="0"/>
          </a:p>
          <a:p>
            <a:pPr lvl="2"/>
            <a:r>
              <a:rPr lang="fr-FR" dirty="0" smtClean="0"/>
              <a:t>Planification, rendez vous</a:t>
            </a:r>
          </a:p>
          <a:p>
            <a:pPr lvl="2"/>
            <a:r>
              <a:rPr lang="fr-FR" dirty="0" smtClean="0"/>
              <a:t>Réception des malades ou prélèvements</a:t>
            </a:r>
          </a:p>
          <a:p>
            <a:pPr lvl="2"/>
            <a:r>
              <a:rPr lang="fr-FR" dirty="0" smtClean="0"/>
              <a:t>Gestion </a:t>
            </a:r>
            <a:r>
              <a:rPr lang="fr-FR" dirty="0"/>
              <a:t>de l’activité du plateau technique </a:t>
            </a:r>
          </a:p>
          <a:p>
            <a:pPr lvl="2"/>
            <a:r>
              <a:rPr lang="fr-FR" dirty="0" smtClean="0"/>
              <a:t>Transmission </a:t>
            </a:r>
            <a:r>
              <a:rPr lang="fr-FR" dirty="0"/>
              <a:t>des résultats et intégration dans le dossier du </a:t>
            </a:r>
            <a:r>
              <a:rPr lang="fr-FR" dirty="0" smtClean="0"/>
              <a:t>patient</a:t>
            </a:r>
          </a:p>
          <a:p>
            <a:pPr lvl="2"/>
            <a:r>
              <a:rPr lang="fr-FR" dirty="0"/>
              <a:t>Gestion des ressources </a:t>
            </a:r>
            <a:r>
              <a:rPr lang="fr-FR" dirty="0" smtClean="0"/>
              <a:t>humaines</a:t>
            </a:r>
          </a:p>
          <a:p>
            <a:pPr lvl="2"/>
            <a:r>
              <a:rPr lang="fr-FR" dirty="0"/>
              <a:t>Épidémiologie et surveillance </a:t>
            </a:r>
            <a:r>
              <a:rPr lang="fr-FR" dirty="0" smtClean="0"/>
              <a:t>sanitaire</a:t>
            </a:r>
          </a:p>
          <a:p>
            <a:pPr lvl="2"/>
            <a:r>
              <a:rPr lang="fr-FR" dirty="0"/>
              <a:t>Comparaisons </a:t>
            </a:r>
            <a:r>
              <a:rPr lang="fr-FR" dirty="0" smtClean="0"/>
              <a:t>internationales</a:t>
            </a:r>
          </a:p>
          <a:p>
            <a:pPr lvl="2"/>
            <a:endParaRPr lang="fr-FR" dirty="0"/>
          </a:p>
          <a:p>
            <a:pPr lvl="1"/>
            <a:r>
              <a:rPr lang="fr-FR" dirty="0" smtClean="0"/>
              <a:t>Comme on a pu le voir ci-dessus, le SIH est utilisé à plusieurs niveaux (patients, unités </a:t>
            </a:r>
            <a:r>
              <a:rPr lang="fr-FR" dirty="0" err="1" smtClean="0"/>
              <a:t>médico-techniques</a:t>
            </a:r>
            <a:r>
              <a:rPr lang="fr-FR" dirty="0" smtClean="0"/>
              <a:t>, hôpital, national et international).</a:t>
            </a:r>
            <a:r>
              <a:rPr lang="fr-FR" baseline="30000" dirty="0" smtClean="0">
                <a:solidFill>
                  <a:srgbClr val="ED949B"/>
                </a:solidFill>
              </a:rPr>
              <a:t>4</a:t>
            </a:r>
            <a:r>
              <a:rPr lang="fr-FR" dirty="0" smtClean="0">
                <a:solidFill>
                  <a:srgbClr val="ED949B"/>
                </a:solidFill>
              </a:rPr>
              <a:t> </a:t>
            </a:r>
          </a:p>
          <a:p>
            <a:pPr lvl="2"/>
            <a:endParaRPr lang="fr-FR" dirty="0"/>
          </a:p>
          <a:p>
            <a:pPr lvl="1"/>
            <a:r>
              <a:rPr lang="fr-FR" dirty="0" smtClean="0"/>
              <a:t>A l’ICO, le SIH est </a:t>
            </a:r>
            <a:r>
              <a:rPr lang="fr-FR" dirty="0" err="1" smtClean="0"/>
              <a:t>DxCare</a:t>
            </a:r>
            <a:r>
              <a:rPr lang="fr-FR" dirty="0" smtClean="0"/>
              <a:t>. </a:t>
            </a:r>
          </a:p>
          <a:p>
            <a:pPr lvl="1"/>
            <a:endParaRPr lang="fr-FR" dirty="0"/>
          </a:p>
          <a:p>
            <a:pPr lvl="1"/>
            <a:endParaRPr lang="fr-FR" dirty="0"/>
          </a:p>
        </p:txBody>
      </p:sp>
      <p:sp>
        <p:nvSpPr>
          <p:cNvPr id="3" name="Titre 2"/>
          <p:cNvSpPr>
            <a:spLocks noGrp="1"/>
          </p:cNvSpPr>
          <p:nvPr>
            <p:ph type="title"/>
          </p:nvPr>
        </p:nvSpPr>
        <p:spPr/>
        <p:txBody>
          <a:bodyPr/>
          <a:lstStyle/>
          <a:p>
            <a:r>
              <a:rPr lang="fr-FR" cap="none" dirty="0"/>
              <a:t>Organisation en réseau des données</a:t>
            </a:r>
            <a:endParaRPr lang="fr-FR" dirty="0"/>
          </a:p>
        </p:txBody>
      </p:sp>
      <p:sp>
        <p:nvSpPr>
          <p:cNvPr id="7" name="ZoneTexte 6"/>
          <p:cNvSpPr txBox="1"/>
          <p:nvPr/>
        </p:nvSpPr>
        <p:spPr>
          <a:xfrm>
            <a:off x="1002687" y="4693364"/>
            <a:ext cx="7512663" cy="246221"/>
          </a:xfrm>
          <a:prstGeom prst="rect">
            <a:avLst/>
          </a:prstGeom>
          <a:noFill/>
        </p:spPr>
        <p:txBody>
          <a:bodyPr wrap="square" rtlCol="0">
            <a:spAutoFit/>
          </a:bodyPr>
          <a:lstStyle/>
          <a:p>
            <a:r>
              <a:rPr lang="fr-FR" sz="1000" i="1" dirty="0" smtClean="0">
                <a:solidFill>
                  <a:srgbClr val="ED949B"/>
                </a:solidFill>
                <a:latin typeface="Arial" panose="020B0604020202020204" pitchFamily="34" charset="0"/>
                <a:cs typeface="Arial" panose="020B0604020202020204" pitchFamily="34" charset="0"/>
              </a:rPr>
              <a:t>4 : N. </a:t>
            </a:r>
            <a:r>
              <a:rPr lang="fr-FR" sz="1000" i="1" dirty="0" err="1" smtClean="0">
                <a:solidFill>
                  <a:srgbClr val="ED949B"/>
                </a:solidFill>
                <a:latin typeface="Arial" panose="020B0604020202020204" pitchFamily="34" charset="0"/>
                <a:cs typeface="Arial" panose="020B0604020202020204" pitchFamily="34" charset="0"/>
              </a:rPr>
              <a:t>Perichon</a:t>
            </a:r>
            <a:r>
              <a:rPr lang="fr-FR" sz="1000" i="1" dirty="0">
                <a:solidFill>
                  <a:srgbClr val="ED949B"/>
                </a:solidFill>
                <a:latin typeface="Arial" panose="020B0604020202020204" pitchFamily="34" charset="0"/>
                <a:cs typeface="Arial" panose="020B0604020202020204" pitchFamily="34" charset="0"/>
              </a:rPr>
              <a:t> - L’échange des données et des images dans les </a:t>
            </a:r>
            <a:r>
              <a:rPr lang="fr-FR" sz="1000" i="1" dirty="0" smtClean="0">
                <a:solidFill>
                  <a:srgbClr val="ED949B"/>
                </a:solidFill>
                <a:latin typeface="Arial" panose="020B0604020202020204" pitchFamily="34" charset="0"/>
                <a:cs typeface="Arial" panose="020B0604020202020204" pitchFamily="34" charset="0"/>
              </a:rPr>
              <a:t>services </a:t>
            </a:r>
            <a:r>
              <a:rPr lang="fr-FR" sz="1000" i="1" dirty="0" err="1" smtClean="0">
                <a:solidFill>
                  <a:srgbClr val="ED949B"/>
                </a:solidFill>
                <a:latin typeface="Arial" panose="020B0604020202020204" pitchFamily="34" charset="0"/>
                <a:cs typeface="Arial" panose="020B0604020202020204" pitchFamily="34" charset="0"/>
              </a:rPr>
              <a:t>médico-techniques</a:t>
            </a:r>
            <a:r>
              <a:rPr lang="fr-FR" sz="1000" i="1" dirty="0" smtClean="0">
                <a:solidFill>
                  <a:srgbClr val="ED949B"/>
                </a:solidFill>
                <a:latin typeface="Arial" panose="020B0604020202020204" pitchFamily="34" charset="0"/>
                <a:cs typeface="Arial" panose="020B0604020202020204" pitchFamily="34" charset="0"/>
              </a:rPr>
              <a:t> </a:t>
            </a:r>
            <a:r>
              <a:rPr lang="fr-FR" sz="1000" i="1" dirty="0">
                <a:solidFill>
                  <a:srgbClr val="ED949B"/>
                </a:solidFill>
                <a:latin typeface="Arial" panose="020B0604020202020204" pitchFamily="34" charset="0"/>
                <a:cs typeface="Arial" panose="020B0604020202020204" pitchFamily="34" charset="0"/>
              </a:rPr>
              <a:t>de </a:t>
            </a:r>
            <a:r>
              <a:rPr lang="fr-FR" sz="1000" i="1" dirty="0" smtClean="0">
                <a:solidFill>
                  <a:srgbClr val="ED949B"/>
                </a:solidFill>
                <a:latin typeface="Arial" panose="020B0604020202020204" pitchFamily="34" charset="0"/>
                <a:cs typeface="Arial" panose="020B0604020202020204" pitchFamily="34" charset="0"/>
              </a:rPr>
              <a:t>l’hôpital, </a:t>
            </a:r>
            <a:r>
              <a:rPr lang="fr-FR" sz="1000" i="1" dirty="0">
                <a:solidFill>
                  <a:srgbClr val="ED949B"/>
                </a:solidFill>
                <a:latin typeface="Arial" panose="020B0604020202020204" pitchFamily="34" charset="0"/>
                <a:cs typeface="Arial" panose="020B0604020202020204" pitchFamily="34" charset="0"/>
              </a:rPr>
              <a:t>Cours DQPRM 2020</a:t>
            </a:r>
          </a:p>
        </p:txBody>
      </p:sp>
    </p:spTree>
    <p:extLst>
      <p:ext uri="{BB962C8B-B14F-4D97-AF65-F5344CB8AC3E}">
        <p14:creationId xmlns:p14="http://schemas.microsoft.com/office/powerpoint/2010/main" val="185622617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normAutofit/>
          </a:bodyPr>
          <a:lstStyle/>
          <a:p>
            <a:pPr lvl="1"/>
            <a:r>
              <a:rPr lang="fr-FR" sz="1100" dirty="0"/>
              <a:t>Le Système d’Information de </a:t>
            </a:r>
            <a:r>
              <a:rPr lang="fr-FR" sz="1100" dirty="0" err="1" smtClean="0"/>
              <a:t>RadioThérapie</a:t>
            </a:r>
            <a:r>
              <a:rPr lang="fr-FR" sz="1100" dirty="0" smtClean="0"/>
              <a:t> </a:t>
            </a:r>
            <a:r>
              <a:rPr lang="fr-FR" sz="1100" dirty="0"/>
              <a:t>(SIRT) </a:t>
            </a:r>
            <a:r>
              <a:rPr lang="fr-FR" sz="1100" dirty="0" smtClean="0"/>
              <a:t>permet un accès rapide </a:t>
            </a:r>
            <a:r>
              <a:rPr lang="fr-FR" sz="1100" dirty="0"/>
              <a:t>et centralisé aux données de prise en charge d’un patient. </a:t>
            </a:r>
            <a:r>
              <a:rPr lang="fr-FR" sz="1100" dirty="0" smtClean="0"/>
              <a:t>Il permet </a:t>
            </a:r>
            <a:r>
              <a:rPr lang="fr-FR" sz="1100" dirty="0"/>
              <a:t>de fournir à chaque étape de l'organisation et de la </a:t>
            </a:r>
            <a:r>
              <a:rPr lang="fr-FR" sz="1100" dirty="0" smtClean="0"/>
              <a:t>mise en œuvre </a:t>
            </a:r>
            <a:r>
              <a:rPr lang="fr-FR" sz="1100" dirty="0"/>
              <a:t>d'un soin de radiothérapie l'ensemble des </a:t>
            </a:r>
            <a:r>
              <a:rPr lang="fr-FR" sz="1100" dirty="0" smtClean="0"/>
              <a:t>informations nécessaires </a:t>
            </a:r>
            <a:r>
              <a:rPr lang="fr-FR" sz="1100" dirty="0"/>
              <a:t>à la bonne exécution de chaque fonction.</a:t>
            </a:r>
          </a:p>
          <a:p>
            <a:pPr lvl="1"/>
            <a:endParaRPr lang="fr-FR" sz="1100" dirty="0"/>
          </a:p>
          <a:p>
            <a:pPr lvl="1"/>
            <a:r>
              <a:rPr lang="fr-FR" sz="1100" dirty="0" smtClean="0"/>
              <a:t>Le </a:t>
            </a:r>
            <a:r>
              <a:rPr lang="fr-FR" sz="1100" dirty="0"/>
              <a:t>SIRT présente de multiples fonctions, parmi lesquelles figurent :</a:t>
            </a:r>
          </a:p>
          <a:p>
            <a:pPr lvl="2"/>
            <a:r>
              <a:rPr lang="fr-FR" sz="1050" dirty="0"/>
              <a:t>l</a:t>
            </a:r>
            <a:r>
              <a:rPr lang="fr-FR" sz="1050" dirty="0" smtClean="0"/>
              <a:t>a </a:t>
            </a:r>
            <a:r>
              <a:rPr lang="fr-FR" sz="1050" dirty="0"/>
              <a:t>gestion des rendez-vous,</a:t>
            </a:r>
          </a:p>
          <a:p>
            <a:pPr lvl="2"/>
            <a:r>
              <a:rPr lang="fr-FR" sz="1050" dirty="0" smtClean="0"/>
              <a:t>la </a:t>
            </a:r>
            <a:r>
              <a:rPr lang="fr-FR" sz="1050" dirty="0"/>
              <a:t>gestion de la fiche de traitement,</a:t>
            </a:r>
          </a:p>
          <a:p>
            <a:pPr lvl="2"/>
            <a:r>
              <a:rPr lang="fr-FR" sz="1050" dirty="0" smtClean="0"/>
              <a:t>la </a:t>
            </a:r>
            <a:r>
              <a:rPr lang="fr-FR" sz="1050" dirty="0"/>
              <a:t>fonction de record and </a:t>
            </a:r>
            <a:r>
              <a:rPr lang="fr-FR" sz="1050" dirty="0" err="1"/>
              <a:t>verify</a:t>
            </a:r>
            <a:r>
              <a:rPr lang="fr-FR" sz="1050" dirty="0"/>
              <a:t>,</a:t>
            </a:r>
          </a:p>
          <a:p>
            <a:pPr lvl="2"/>
            <a:r>
              <a:rPr lang="fr-FR" sz="1050" dirty="0" smtClean="0"/>
              <a:t>la </a:t>
            </a:r>
            <a:r>
              <a:rPr lang="fr-FR" sz="1050" dirty="0"/>
              <a:t>mise en lien avec </a:t>
            </a:r>
            <a:r>
              <a:rPr lang="fr-FR" sz="1050" dirty="0" smtClean="0"/>
              <a:t>le </a:t>
            </a:r>
            <a:r>
              <a:rPr lang="fr-FR" sz="1050" dirty="0"/>
              <a:t>Système d’Information Hospitalier (SIH</a:t>
            </a:r>
            <a:r>
              <a:rPr lang="fr-FR" sz="1050" dirty="0" smtClean="0"/>
              <a:t>).</a:t>
            </a:r>
            <a:r>
              <a:rPr lang="fr-FR" sz="1050" baseline="30000" dirty="0" smtClean="0">
                <a:solidFill>
                  <a:srgbClr val="ED949B"/>
                </a:solidFill>
              </a:rPr>
              <a:t>4,5</a:t>
            </a:r>
          </a:p>
          <a:p>
            <a:pPr lvl="2"/>
            <a:r>
              <a:rPr lang="fr-FR" sz="1050" dirty="0" smtClean="0"/>
              <a:t>la gestion de la dose délivrée au patient jusqu’au compte rendu final de traitement</a:t>
            </a:r>
          </a:p>
          <a:p>
            <a:pPr lvl="2"/>
            <a:endParaRPr lang="fr-FR" sz="1050" dirty="0"/>
          </a:p>
          <a:p>
            <a:pPr lvl="1"/>
            <a:r>
              <a:rPr lang="fr-FR" sz="1100" dirty="0" smtClean="0"/>
              <a:t>Trois solutions commerciales sont disponibles : Aria (</a:t>
            </a:r>
            <a:r>
              <a:rPr lang="fr-FR" sz="1100" dirty="0" err="1" smtClean="0"/>
              <a:t>Varian</a:t>
            </a:r>
            <a:r>
              <a:rPr lang="fr-FR" sz="1100" dirty="0" smtClean="0"/>
              <a:t>), </a:t>
            </a:r>
            <a:r>
              <a:rPr lang="fr-FR" sz="1100" dirty="0" err="1" smtClean="0"/>
              <a:t>Mosaiq</a:t>
            </a:r>
            <a:r>
              <a:rPr lang="fr-FR" sz="1100" dirty="0" smtClean="0"/>
              <a:t> (</a:t>
            </a:r>
            <a:r>
              <a:rPr lang="fr-FR" sz="1100" dirty="0" err="1" smtClean="0"/>
              <a:t>Elekta</a:t>
            </a:r>
            <a:r>
              <a:rPr lang="fr-FR" sz="1100" dirty="0" smtClean="0"/>
              <a:t>) et </a:t>
            </a:r>
            <a:r>
              <a:rPr lang="fr-FR" sz="1100" dirty="0" err="1" smtClean="0"/>
              <a:t>Raycare</a:t>
            </a:r>
            <a:r>
              <a:rPr lang="fr-FR" sz="1100" dirty="0" smtClean="0"/>
              <a:t> (</a:t>
            </a:r>
            <a:r>
              <a:rPr lang="fr-FR" sz="1100" dirty="0" err="1" smtClean="0"/>
              <a:t>Raysearch</a:t>
            </a:r>
            <a:r>
              <a:rPr lang="fr-FR" sz="1100" dirty="0" smtClean="0"/>
              <a:t>). </a:t>
            </a:r>
          </a:p>
          <a:p>
            <a:pPr lvl="1"/>
            <a:endParaRPr lang="fr-FR" sz="1100" dirty="0"/>
          </a:p>
          <a:p>
            <a:pPr lvl="1"/>
            <a:r>
              <a:rPr lang="fr-FR" sz="1100" dirty="0" smtClean="0"/>
              <a:t>A l’ICO, le SIRT est Aria. </a:t>
            </a:r>
            <a:endParaRPr lang="fr-FR" sz="1100" dirty="0"/>
          </a:p>
        </p:txBody>
      </p:sp>
      <p:sp>
        <p:nvSpPr>
          <p:cNvPr id="3" name="Titre 2"/>
          <p:cNvSpPr>
            <a:spLocks noGrp="1"/>
          </p:cNvSpPr>
          <p:nvPr>
            <p:ph type="title"/>
          </p:nvPr>
        </p:nvSpPr>
        <p:spPr/>
        <p:txBody>
          <a:bodyPr/>
          <a:lstStyle/>
          <a:p>
            <a:r>
              <a:rPr lang="fr-FR" cap="none" dirty="0"/>
              <a:t>Organisation en réseau des données</a:t>
            </a:r>
            <a:endParaRPr lang="fr-FR" dirty="0"/>
          </a:p>
        </p:txBody>
      </p:sp>
      <p:sp>
        <p:nvSpPr>
          <p:cNvPr id="5" name="ZoneTexte 4"/>
          <p:cNvSpPr txBox="1"/>
          <p:nvPr/>
        </p:nvSpPr>
        <p:spPr>
          <a:xfrm>
            <a:off x="1002687" y="4693364"/>
            <a:ext cx="7512663" cy="246221"/>
          </a:xfrm>
          <a:prstGeom prst="rect">
            <a:avLst/>
          </a:prstGeom>
          <a:noFill/>
        </p:spPr>
        <p:txBody>
          <a:bodyPr wrap="square" rtlCol="0">
            <a:spAutoFit/>
          </a:bodyPr>
          <a:lstStyle/>
          <a:p>
            <a:r>
              <a:rPr lang="fr-FR" sz="1000" i="1" dirty="0">
                <a:solidFill>
                  <a:srgbClr val="ED949B"/>
                </a:solidFill>
                <a:latin typeface="Arial" panose="020B0604020202020204" pitchFamily="34" charset="0"/>
                <a:cs typeface="Arial" panose="020B0604020202020204" pitchFamily="34" charset="0"/>
              </a:rPr>
              <a:t>5</a:t>
            </a:r>
            <a:r>
              <a:rPr lang="fr-FR" sz="1000" i="1" dirty="0" smtClean="0">
                <a:solidFill>
                  <a:srgbClr val="ED949B"/>
                </a:solidFill>
                <a:latin typeface="Arial" panose="020B0604020202020204" pitchFamily="34" charset="0"/>
                <a:cs typeface="Arial" panose="020B0604020202020204" pitchFamily="34" charset="0"/>
              </a:rPr>
              <a:t> : </a:t>
            </a:r>
            <a:r>
              <a:rPr lang="fr-FR" sz="1000" i="1" dirty="0">
                <a:solidFill>
                  <a:srgbClr val="ED949B"/>
                </a:solidFill>
                <a:latin typeface="Arial" panose="020B0604020202020204" pitchFamily="34" charset="0"/>
                <a:cs typeface="Arial" panose="020B0604020202020204" pitchFamily="34" charset="0"/>
              </a:rPr>
              <a:t>A</a:t>
            </a:r>
            <a:r>
              <a:rPr lang="fr-FR" sz="1000" i="1" dirty="0" smtClean="0">
                <a:solidFill>
                  <a:srgbClr val="ED949B"/>
                </a:solidFill>
                <a:latin typeface="Arial" panose="020B0604020202020204" pitchFamily="34" charset="0"/>
                <a:cs typeface="Arial" panose="020B0604020202020204" pitchFamily="34" charset="0"/>
              </a:rPr>
              <a:t>. </a:t>
            </a:r>
            <a:r>
              <a:rPr lang="fr-FR" sz="1000" i="1" dirty="0" err="1" smtClean="0">
                <a:solidFill>
                  <a:srgbClr val="ED949B"/>
                </a:solidFill>
                <a:latin typeface="Arial" panose="020B0604020202020204" pitchFamily="34" charset="0"/>
                <a:cs typeface="Arial" panose="020B0604020202020204" pitchFamily="34" charset="0"/>
              </a:rPr>
              <a:t>Moignier</a:t>
            </a:r>
            <a:r>
              <a:rPr lang="fr-FR" sz="1000" i="1" dirty="0" smtClean="0">
                <a:solidFill>
                  <a:srgbClr val="ED949B"/>
                </a:solidFill>
                <a:latin typeface="Arial" panose="020B0604020202020204" pitchFamily="34" charset="0"/>
                <a:cs typeface="Arial" panose="020B0604020202020204" pitchFamily="34" charset="0"/>
              </a:rPr>
              <a:t> </a:t>
            </a:r>
            <a:r>
              <a:rPr lang="fr-FR" sz="1000" i="1" dirty="0">
                <a:solidFill>
                  <a:srgbClr val="ED949B"/>
                </a:solidFill>
                <a:latin typeface="Arial" panose="020B0604020202020204" pitchFamily="34" charset="0"/>
                <a:cs typeface="Arial" panose="020B0604020202020204" pitchFamily="34" charset="0"/>
              </a:rPr>
              <a:t>- Contrôle de </a:t>
            </a:r>
            <a:r>
              <a:rPr lang="fr-FR" sz="1000" i="1" dirty="0" smtClean="0">
                <a:solidFill>
                  <a:srgbClr val="ED949B"/>
                </a:solidFill>
                <a:latin typeface="Arial" panose="020B0604020202020204" pitchFamily="34" charset="0"/>
                <a:cs typeface="Arial" panose="020B0604020202020204" pitchFamily="34" charset="0"/>
              </a:rPr>
              <a:t>Qualité TPS R&amp;V</a:t>
            </a:r>
            <a:r>
              <a:rPr lang="fr-FR" sz="1000" i="1" dirty="0">
                <a:solidFill>
                  <a:srgbClr val="ED949B"/>
                </a:solidFill>
                <a:latin typeface="Arial" panose="020B0604020202020204" pitchFamily="34" charset="0"/>
                <a:cs typeface="Arial" panose="020B0604020202020204" pitchFamily="34" charset="0"/>
              </a:rPr>
              <a:t>, Cours DQPRM </a:t>
            </a:r>
            <a:r>
              <a:rPr lang="fr-FR" sz="1000" i="1" dirty="0" smtClean="0">
                <a:solidFill>
                  <a:srgbClr val="ED949B"/>
                </a:solidFill>
                <a:latin typeface="Arial" panose="020B0604020202020204" pitchFamily="34" charset="0"/>
                <a:cs typeface="Arial" panose="020B0604020202020204" pitchFamily="34" charset="0"/>
              </a:rPr>
              <a:t>2021</a:t>
            </a:r>
            <a:endParaRPr lang="fr-FR" sz="1000" i="1" dirty="0">
              <a:solidFill>
                <a:srgbClr val="ED949B"/>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32891646"/>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p:txBody>
          <a:bodyPr/>
          <a:lstStyle/>
          <a:p>
            <a:pPr algn="ctr"/>
            <a:r>
              <a:rPr lang="fr-FR" cap="none" dirty="0" smtClean="0"/>
              <a:t>Les différentes étapes du processus de radiothérapie</a:t>
            </a:r>
            <a:endParaRPr lang="fr-FR" cap="none" dirty="0"/>
          </a:p>
        </p:txBody>
      </p:sp>
      <p:sp>
        <p:nvSpPr>
          <p:cNvPr id="3" name="Espace réservé du texte 2"/>
          <p:cNvSpPr>
            <a:spLocks noGrp="1"/>
          </p:cNvSpPr>
          <p:nvPr>
            <p:ph type="body" sz="quarter" idx="10"/>
          </p:nvPr>
        </p:nvSpPr>
        <p:spPr/>
        <p:txBody>
          <a:bodyPr anchor="ctr" anchorCtr="0"/>
          <a:lstStyle/>
          <a:p>
            <a:pPr algn="ctr"/>
            <a:r>
              <a:rPr lang="fr-FR" sz="2800" b="1" dirty="0">
                <a:solidFill>
                  <a:schemeClr val="bg1">
                    <a:lumMod val="95000"/>
                  </a:schemeClr>
                </a:solidFill>
              </a:rPr>
              <a:t>1</a:t>
            </a:r>
          </a:p>
        </p:txBody>
      </p:sp>
    </p:spTree>
    <p:extLst>
      <p:ext uri="{BB962C8B-B14F-4D97-AF65-F5344CB8AC3E}">
        <p14:creationId xmlns:p14="http://schemas.microsoft.com/office/powerpoint/2010/main" val="2928831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p:txBody>
          <a:bodyPr/>
          <a:lstStyle/>
          <a:p>
            <a:pPr algn="ctr"/>
            <a:r>
              <a:rPr lang="fr-FR" cap="none" dirty="0"/>
              <a:t>Organisation en réseau des données et </a:t>
            </a:r>
            <a:r>
              <a:rPr lang="fr-FR" cap="none" dirty="0" smtClean="0"/>
              <a:t>images (parcours patient)</a:t>
            </a:r>
            <a:endParaRPr lang="fr-FR" dirty="0"/>
          </a:p>
        </p:txBody>
      </p:sp>
      <p:sp>
        <p:nvSpPr>
          <p:cNvPr id="3" name="Espace réservé du texte 2"/>
          <p:cNvSpPr>
            <a:spLocks noGrp="1"/>
          </p:cNvSpPr>
          <p:nvPr>
            <p:ph type="body" sz="quarter" idx="10"/>
          </p:nvPr>
        </p:nvSpPr>
        <p:spPr/>
        <p:txBody>
          <a:bodyPr anchor="ctr" anchorCtr="0"/>
          <a:lstStyle/>
          <a:p>
            <a:pPr algn="ctr"/>
            <a:r>
              <a:rPr lang="fr-FR" sz="2800" b="1" dirty="0" smtClean="0">
                <a:solidFill>
                  <a:schemeClr val="bg1">
                    <a:lumMod val="95000"/>
                  </a:schemeClr>
                </a:solidFill>
              </a:rPr>
              <a:t>3</a:t>
            </a:r>
            <a:endParaRPr lang="fr-FR" sz="2800" b="1" dirty="0">
              <a:solidFill>
                <a:schemeClr val="bg1">
                  <a:lumMod val="95000"/>
                </a:schemeClr>
              </a:solidFill>
            </a:endParaRPr>
          </a:p>
        </p:txBody>
      </p:sp>
    </p:spTree>
    <p:extLst>
      <p:ext uri="{BB962C8B-B14F-4D97-AF65-F5344CB8AC3E}">
        <p14:creationId xmlns:p14="http://schemas.microsoft.com/office/powerpoint/2010/main" val="27854333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ZoneTexte 22"/>
          <p:cNvSpPr txBox="1"/>
          <p:nvPr/>
        </p:nvSpPr>
        <p:spPr>
          <a:xfrm>
            <a:off x="495956" y="584927"/>
            <a:ext cx="361474" cy="255389"/>
          </a:xfrm>
          <a:prstGeom prst="roundRect">
            <a:avLst/>
          </a:prstGeom>
          <a:solidFill>
            <a:srgbClr val="8AC4CE"/>
          </a:solidFill>
          <a:ln>
            <a:solidFill>
              <a:schemeClr val="accent1">
                <a:lumMod val="60000"/>
                <a:lumOff val="40000"/>
              </a:schemeClr>
            </a:solidFill>
          </a:ln>
        </p:spPr>
        <p:txBody>
          <a:bodyPr wrap="none" rtlCol="0">
            <a:spAutoFit/>
          </a:bodyPr>
          <a:lstStyle/>
          <a:p>
            <a:r>
              <a:rPr lang="fr-FR" sz="900" dirty="0" smtClean="0"/>
              <a:t>SIH</a:t>
            </a:r>
            <a:endParaRPr lang="fr-FR" sz="900" dirty="0"/>
          </a:p>
        </p:txBody>
      </p:sp>
      <p:sp>
        <p:nvSpPr>
          <p:cNvPr id="24" name="ZoneTexte 23"/>
          <p:cNvSpPr txBox="1"/>
          <p:nvPr/>
        </p:nvSpPr>
        <p:spPr>
          <a:xfrm>
            <a:off x="1039445" y="584927"/>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26" name="Flèche courbée vers le haut 25"/>
          <p:cNvSpPr/>
          <p:nvPr/>
        </p:nvSpPr>
        <p:spPr>
          <a:xfrm>
            <a:off x="623811" y="840316"/>
            <a:ext cx="680484" cy="137883"/>
          </a:xfrm>
          <a:prstGeom prst="curvedUpArrow">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27" name="ZoneTexte 26"/>
          <p:cNvSpPr txBox="1"/>
          <p:nvPr/>
        </p:nvSpPr>
        <p:spPr>
          <a:xfrm>
            <a:off x="36606" y="960301"/>
            <a:ext cx="2005677" cy="230832"/>
          </a:xfrm>
          <a:prstGeom prst="rect">
            <a:avLst/>
          </a:prstGeom>
          <a:noFill/>
        </p:spPr>
        <p:txBody>
          <a:bodyPr wrap="none" rtlCol="0">
            <a:spAutoFit/>
          </a:bodyPr>
          <a:lstStyle/>
          <a:p>
            <a:r>
              <a:rPr lang="fr-FR" sz="900" dirty="0" smtClean="0"/>
              <a:t>IPP + information patient (non DICOM)</a:t>
            </a:r>
            <a:endParaRPr lang="fr-FR" sz="900" dirty="0"/>
          </a:p>
        </p:txBody>
      </p:sp>
      <p:sp>
        <p:nvSpPr>
          <p:cNvPr id="30" name="ZoneTexte 29"/>
          <p:cNvSpPr txBox="1"/>
          <p:nvPr/>
        </p:nvSpPr>
        <p:spPr>
          <a:xfrm>
            <a:off x="2324048" y="690656"/>
            <a:ext cx="361474" cy="255389"/>
          </a:xfrm>
          <a:prstGeom prst="roundRect">
            <a:avLst/>
          </a:prstGeom>
          <a:solidFill>
            <a:srgbClr val="8AC4CE"/>
          </a:solidFill>
          <a:ln>
            <a:solidFill>
              <a:schemeClr val="accent1">
                <a:lumMod val="60000"/>
                <a:lumOff val="40000"/>
              </a:schemeClr>
            </a:solidFill>
          </a:ln>
        </p:spPr>
        <p:txBody>
          <a:bodyPr wrap="none" rtlCol="0">
            <a:spAutoFit/>
          </a:bodyPr>
          <a:lstStyle/>
          <a:p>
            <a:r>
              <a:rPr lang="fr-FR" sz="900" dirty="0" smtClean="0"/>
              <a:t>SIH</a:t>
            </a:r>
            <a:endParaRPr lang="fr-FR" sz="900" dirty="0"/>
          </a:p>
        </p:txBody>
      </p:sp>
      <p:sp>
        <p:nvSpPr>
          <p:cNvPr id="31" name="ZoneTexte 30"/>
          <p:cNvSpPr txBox="1"/>
          <p:nvPr/>
        </p:nvSpPr>
        <p:spPr>
          <a:xfrm>
            <a:off x="2867537" y="690656"/>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33" name="ZoneTexte 32"/>
          <p:cNvSpPr txBox="1"/>
          <p:nvPr/>
        </p:nvSpPr>
        <p:spPr>
          <a:xfrm>
            <a:off x="2126941" y="978330"/>
            <a:ext cx="1287532" cy="230832"/>
          </a:xfrm>
          <a:prstGeom prst="rect">
            <a:avLst/>
          </a:prstGeom>
          <a:noFill/>
        </p:spPr>
        <p:txBody>
          <a:bodyPr wrap="none" rtlCol="0">
            <a:spAutoFit/>
          </a:bodyPr>
          <a:lstStyle/>
          <a:p>
            <a:r>
              <a:rPr lang="fr-FR" sz="900" dirty="0" smtClean="0"/>
              <a:t>Informations médicales</a:t>
            </a:r>
            <a:endParaRPr lang="fr-FR" sz="900" dirty="0"/>
          </a:p>
        </p:txBody>
      </p:sp>
      <p:sp>
        <p:nvSpPr>
          <p:cNvPr id="34" name="ZoneTexte 33"/>
          <p:cNvSpPr txBox="1"/>
          <p:nvPr/>
        </p:nvSpPr>
        <p:spPr>
          <a:xfrm>
            <a:off x="2658103" y="703604"/>
            <a:ext cx="248786" cy="246221"/>
          </a:xfrm>
          <a:prstGeom prst="rect">
            <a:avLst/>
          </a:prstGeom>
          <a:noFill/>
        </p:spPr>
        <p:txBody>
          <a:bodyPr wrap="none" rtlCol="0">
            <a:spAutoFit/>
          </a:bodyPr>
          <a:lstStyle/>
          <a:p>
            <a:r>
              <a:rPr lang="fr-FR" sz="1000" dirty="0" smtClean="0"/>
              <a:t>+</a:t>
            </a:r>
            <a:endParaRPr lang="fr-FR" sz="1000" dirty="0"/>
          </a:p>
        </p:txBody>
      </p:sp>
      <p:sp>
        <p:nvSpPr>
          <p:cNvPr id="36" name="ZoneTexte 35"/>
          <p:cNvSpPr txBox="1"/>
          <p:nvPr/>
        </p:nvSpPr>
        <p:spPr>
          <a:xfrm>
            <a:off x="3786499" y="666460"/>
            <a:ext cx="361474" cy="255389"/>
          </a:xfrm>
          <a:prstGeom prst="roundRect">
            <a:avLst/>
          </a:prstGeom>
          <a:solidFill>
            <a:srgbClr val="8AC4CE"/>
          </a:solidFill>
          <a:ln>
            <a:solidFill>
              <a:schemeClr val="accent1">
                <a:lumMod val="60000"/>
                <a:lumOff val="40000"/>
              </a:schemeClr>
            </a:solidFill>
          </a:ln>
        </p:spPr>
        <p:txBody>
          <a:bodyPr wrap="none" rtlCol="0">
            <a:spAutoFit/>
          </a:bodyPr>
          <a:lstStyle/>
          <a:p>
            <a:r>
              <a:rPr lang="fr-FR" sz="900" dirty="0" smtClean="0"/>
              <a:t>SIH</a:t>
            </a:r>
            <a:endParaRPr lang="fr-FR" sz="900" dirty="0"/>
          </a:p>
        </p:txBody>
      </p:sp>
      <p:sp>
        <p:nvSpPr>
          <p:cNvPr id="37" name="ZoneTexte 36"/>
          <p:cNvSpPr txBox="1"/>
          <p:nvPr/>
        </p:nvSpPr>
        <p:spPr>
          <a:xfrm>
            <a:off x="4329988" y="666460"/>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38" name="ZoneTexte 37"/>
          <p:cNvSpPr txBox="1"/>
          <p:nvPr/>
        </p:nvSpPr>
        <p:spPr>
          <a:xfrm>
            <a:off x="3601181" y="981695"/>
            <a:ext cx="1287532" cy="230832"/>
          </a:xfrm>
          <a:prstGeom prst="rect">
            <a:avLst/>
          </a:prstGeom>
          <a:noFill/>
        </p:spPr>
        <p:txBody>
          <a:bodyPr wrap="none" rtlCol="0">
            <a:spAutoFit/>
          </a:bodyPr>
          <a:lstStyle/>
          <a:p>
            <a:r>
              <a:rPr lang="fr-FR" sz="900" dirty="0" smtClean="0"/>
              <a:t>Informations médicales</a:t>
            </a:r>
            <a:endParaRPr lang="fr-FR" sz="900" dirty="0"/>
          </a:p>
        </p:txBody>
      </p:sp>
      <p:sp>
        <p:nvSpPr>
          <p:cNvPr id="39" name="ZoneTexte 38"/>
          <p:cNvSpPr txBox="1"/>
          <p:nvPr/>
        </p:nvSpPr>
        <p:spPr>
          <a:xfrm>
            <a:off x="4120554" y="679408"/>
            <a:ext cx="248786" cy="246221"/>
          </a:xfrm>
          <a:prstGeom prst="rect">
            <a:avLst/>
          </a:prstGeom>
          <a:noFill/>
        </p:spPr>
        <p:txBody>
          <a:bodyPr wrap="none" rtlCol="0">
            <a:spAutoFit/>
          </a:bodyPr>
          <a:lstStyle/>
          <a:p>
            <a:r>
              <a:rPr lang="fr-FR" sz="1000" dirty="0" smtClean="0"/>
              <a:t>+</a:t>
            </a:r>
            <a:endParaRPr lang="fr-FR" sz="1000" dirty="0"/>
          </a:p>
        </p:txBody>
      </p:sp>
      <p:cxnSp>
        <p:nvCxnSpPr>
          <p:cNvPr id="44" name="Connecteur droit avec flèche 43"/>
          <p:cNvCxnSpPr>
            <a:stCxn id="226" idx="3"/>
            <a:endCxn id="221" idx="1"/>
          </p:cNvCxnSpPr>
          <p:nvPr/>
        </p:nvCxnSpPr>
        <p:spPr>
          <a:xfrm>
            <a:off x="3408812" y="762027"/>
            <a:ext cx="18670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ZoneTexte 46"/>
          <p:cNvSpPr txBox="1"/>
          <p:nvPr/>
        </p:nvSpPr>
        <p:spPr>
          <a:xfrm>
            <a:off x="5548160" y="637088"/>
            <a:ext cx="361474" cy="255389"/>
          </a:xfrm>
          <a:prstGeom prst="roundRect">
            <a:avLst/>
          </a:prstGeom>
          <a:solidFill>
            <a:srgbClr val="8AC4CE"/>
          </a:solidFill>
          <a:ln>
            <a:solidFill>
              <a:schemeClr val="accent1">
                <a:lumMod val="60000"/>
                <a:lumOff val="40000"/>
              </a:schemeClr>
            </a:solidFill>
          </a:ln>
        </p:spPr>
        <p:txBody>
          <a:bodyPr wrap="none" rtlCol="0">
            <a:spAutoFit/>
          </a:bodyPr>
          <a:lstStyle/>
          <a:p>
            <a:r>
              <a:rPr lang="fr-FR" sz="900" dirty="0" smtClean="0"/>
              <a:t>SIH</a:t>
            </a:r>
            <a:endParaRPr lang="fr-FR" sz="900" dirty="0"/>
          </a:p>
        </p:txBody>
      </p:sp>
      <p:sp>
        <p:nvSpPr>
          <p:cNvPr id="48" name="ZoneTexte 47"/>
          <p:cNvSpPr txBox="1"/>
          <p:nvPr/>
        </p:nvSpPr>
        <p:spPr>
          <a:xfrm>
            <a:off x="6091649" y="637088"/>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49" name="ZoneTexte 48"/>
          <p:cNvSpPr txBox="1"/>
          <p:nvPr/>
        </p:nvSpPr>
        <p:spPr>
          <a:xfrm>
            <a:off x="5351053" y="985568"/>
            <a:ext cx="1287532" cy="230832"/>
          </a:xfrm>
          <a:prstGeom prst="rect">
            <a:avLst/>
          </a:prstGeom>
          <a:noFill/>
        </p:spPr>
        <p:txBody>
          <a:bodyPr wrap="none" rtlCol="0">
            <a:spAutoFit/>
          </a:bodyPr>
          <a:lstStyle/>
          <a:p>
            <a:r>
              <a:rPr lang="fr-FR" sz="900" dirty="0" smtClean="0"/>
              <a:t>Informations médicales</a:t>
            </a:r>
            <a:endParaRPr lang="fr-FR" sz="900" dirty="0"/>
          </a:p>
        </p:txBody>
      </p:sp>
      <p:sp>
        <p:nvSpPr>
          <p:cNvPr id="50" name="ZoneTexte 49"/>
          <p:cNvSpPr txBox="1"/>
          <p:nvPr/>
        </p:nvSpPr>
        <p:spPr>
          <a:xfrm>
            <a:off x="5882215" y="650036"/>
            <a:ext cx="248786" cy="246221"/>
          </a:xfrm>
          <a:prstGeom prst="rect">
            <a:avLst/>
          </a:prstGeom>
          <a:noFill/>
        </p:spPr>
        <p:txBody>
          <a:bodyPr wrap="none" rtlCol="0">
            <a:spAutoFit/>
          </a:bodyPr>
          <a:lstStyle/>
          <a:p>
            <a:r>
              <a:rPr lang="fr-FR" sz="1000" dirty="0" smtClean="0"/>
              <a:t>+</a:t>
            </a:r>
            <a:endParaRPr lang="fr-FR" sz="1000" dirty="0"/>
          </a:p>
        </p:txBody>
      </p:sp>
      <p:cxnSp>
        <p:nvCxnSpPr>
          <p:cNvPr id="51" name="Connecteur droit avec flèche 50"/>
          <p:cNvCxnSpPr>
            <a:stCxn id="221" idx="3"/>
            <a:endCxn id="215" idx="1"/>
          </p:cNvCxnSpPr>
          <p:nvPr/>
        </p:nvCxnSpPr>
        <p:spPr>
          <a:xfrm>
            <a:off x="4876924" y="762028"/>
            <a:ext cx="217812" cy="25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ZoneTexte 52"/>
          <p:cNvSpPr txBox="1"/>
          <p:nvPr/>
        </p:nvSpPr>
        <p:spPr>
          <a:xfrm>
            <a:off x="7497422" y="630672"/>
            <a:ext cx="361474" cy="255389"/>
          </a:xfrm>
          <a:prstGeom prst="roundRect">
            <a:avLst/>
          </a:prstGeom>
          <a:solidFill>
            <a:srgbClr val="8AC4CE"/>
          </a:solidFill>
          <a:ln>
            <a:solidFill>
              <a:schemeClr val="accent1">
                <a:lumMod val="60000"/>
                <a:lumOff val="40000"/>
              </a:schemeClr>
            </a:solidFill>
          </a:ln>
        </p:spPr>
        <p:txBody>
          <a:bodyPr wrap="none" rtlCol="0">
            <a:spAutoFit/>
          </a:bodyPr>
          <a:lstStyle/>
          <a:p>
            <a:r>
              <a:rPr lang="fr-FR" sz="900" dirty="0" smtClean="0"/>
              <a:t>SIH</a:t>
            </a:r>
            <a:endParaRPr lang="fr-FR" sz="900" dirty="0"/>
          </a:p>
        </p:txBody>
      </p:sp>
      <p:sp>
        <p:nvSpPr>
          <p:cNvPr id="54" name="ZoneTexte 53"/>
          <p:cNvSpPr txBox="1"/>
          <p:nvPr/>
        </p:nvSpPr>
        <p:spPr>
          <a:xfrm>
            <a:off x="8040911" y="630672"/>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55" name="ZoneTexte 54"/>
          <p:cNvSpPr txBox="1"/>
          <p:nvPr/>
        </p:nvSpPr>
        <p:spPr>
          <a:xfrm>
            <a:off x="7006885" y="957078"/>
            <a:ext cx="1959598" cy="507831"/>
          </a:xfrm>
          <a:prstGeom prst="rect">
            <a:avLst/>
          </a:prstGeom>
          <a:noFill/>
        </p:spPr>
        <p:txBody>
          <a:bodyPr wrap="square" rtlCol="0">
            <a:spAutoFit/>
          </a:bodyPr>
          <a:lstStyle/>
          <a:p>
            <a:pPr algn="ctr"/>
            <a:r>
              <a:rPr lang="fr-FR" sz="900" dirty="0" smtClean="0"/>
              <a:t>Diagnostic et prescription réalisés dans le SIRT, compte-rendu de la consultation d’accueil dans le SIH</a:t>
            </a:r>
            <a:endParaRPr lang="fr-FR" sz="900" dirty="0"/>
          </a:p>
        </p:txBody>
      </p:sp>
      <p:sp>
        <p:nvSpPr>
          <p:cNvPr id="56" name="ZoneTexte 55"/>
          <p:cNvSpPr txBox="1"/>
          <p:nvPr/>
        </p:nvSpPr>
        <p:spPr>
          <a:xfrm>
            <a:off x="7831477" y="643620"/>
            <a:ext cx="248786" cy="246221"/>
          </a:xfrm>
          <a:prstGeom prst="rect">
            <a:avLst/>
          </a:prstGeom>
          <a:noFill/>
        </p:spPr>
        <p:txBody>
          <a:bodyPr wrap="none" rtlCol="0">
            <a:spAutoFit/>
          </a:bodyPr>
          <a:lstStyle/>
          <a:p>
            <a:r>
              <a:rPr lang="fr-FR" sz="1000" dirty="0" smtClean="0"/>
              <a:t>+</a:t>
            </a:r>
            <a:endParaRPr lang="fr-FR" sz="1000" dirty="0"/>
          </a:p>
        </p:txBody>
      </p:sp>
      <p:sp>
        <p:nvSpPr>
          <p:cNvPr id="65" name="ZoneTexte 64"/>
          <p:cNvSpPr txBox="1"/>
          <p:nvPr/>
        </p:nvSpPr>
        <p:spPr>
          <a:xfrm>
            <a:off x="7068140" y="2294127"/>
            <a:ext cx="1232842" cy="255389"/>
          </a:xfrm>
          <a:prstGeom prst="roundRect">
            <a:avLst/>
          </a:prstGeom>
          <a:noFill/>
          <a:ln>
            <a:solidFill>
              <a:schemeClr val="accent1">
                <a:lumMod val="60000"/>
                <a:lumOff val="40000"/>
              </a:schemeClr>
            </a:solidFill>
          </a:ln>
        </p:spPr>
        <p:txBody>
          <a:bodyPr wrap="square" rtlCol="0">
            <a:spAutoFit/>
          </a:bodyPr>
          <a:lstStyle/>
          <a:p>
            <a:pPr algn="ctr"/>
            <a:r>
              <a:rPr lang="fr-FR" sz="900" dirty="0" smtClean="0"/>
              <a:t>Console d’acquisition</a:t>
            </a:r>
            <a:endParaRPr lang="fr-FR" sz="900" dirty="0"/>
          </a:p>
        </p:txBody>
      </p:sp>
      <p:sp>
        <p:nvSpPr>
          <p:cNvPr id="66" name="ZoneTexte 65"/>
          <p:cNvSpPr txBox="1"/>
          <p:nvPr/>
        </p:nvSpPr>
        <p:spPr>
          <a:xfrm>
            <a:off x="8404349" y="2300594"/>
            <a:ext cx="376878" cy="255389"/>
          </a:xfrm>
          <a:prstGeom prst="roundRect">
            <a:avLst/>
          </a:prstGeom>
          <a:solidFill>
            <a:srgbClr val="ED949B"/>
          </a:solidFill>
          <a:ln>
            <a:solidFill>
              <a:schemeClr val="accent1">
                <a:lumMod val="60000"/>
                <a:lumOff val="40000"/>
              </a:schemeClr>
            </a:solidFill>
          </a:ln>
        </p:spPr>
        <p:txBody>
          <a:bodyPr wrap="square" rtlCol="0">
            <a:spAutoFit/>
          </a:bodyPr>
          <a:lstStyle/>
          <a:p>
            <a:r>
              <a:rPr lang="fr-FR" sz="900" dirty="0" smtClean="0"/>
              <a:t>TPS</a:t>
            </a:r>
            <a:endParaRPr lang="fr-FR" sz="900" dirty="0"/>
          </a:p>
        </p:txBody>
      </p:sp>
      <p:sp>
        <p:nvSpPr>
          <p:cNvPr id="67" name="ZoneTexte 66"/>
          <p:cNvSpPr txBox="1"/>
          <p:nvPr/>
        </p:nvSpPr>
        <p:spPr>
          <a:xfrm>
            <a:off x="7542906" y="2697121"/>
            <a:ext cx="1313343" cy="230832"/>
          </a:xfrm>
          <a:prstGeom prst="rect">
            <a:avLst/>
          </a:prstGeom>
          <a:noFill/>
        </p:spPr>
        <p:txBody>
          <a:bodyPr wrap="square" rtlCol="0">
            <a:spAutoFit/>
          </a:bodyPr>
          <a:lstStyle/>
          <a:p>
            <a:pPr algn="ctr"/>
            <a:r>
              <a:rPr lang="fr-FR" sz="900" dirty="0" smtClean="0"/>
              <a:t>Envoi du DICOM Image</a:t>
            </a:r>
            <a:endParaRPr lang="fr-FR" sz="900" dirty="0"/>
          </a:p>
        </p:txBody>
      </p:sp>
      <p:sp>
        <p:nvSpPr>
          <p:cNvPr id="70" name="ZoneTexte 69"/>
          <p:cNvSpPr txBox="1"/>
          <p:nvPr/>
        </p:nvSpPr>
        <p:spPr>
          <a:xfrm>
            <a:off x="4115212" y="2288290"/>
            <a:ext cx="400601" cy="255389"/>
          </a:xfrm>
          <a:prstGeom prst="roundRect">
            <a:avLst/>
          </a:prstGeom>
          <a:solidFill>
            <a:srgbClr val="ED949B"/>
          </a:solidFill>
          <a:ln>
            <a:solidFill>
              <a:schemeClr val="accent1">
                <a:lumMod val="60000"/>
                <a:lumOff val="40000"/>
              </a:schemeClr>
            </a:solidFill>
          </a:ln>
        </p:spPr>
        <p:txBody>
          <a:bodyPr wrap="none" rtlCol="0">
            <a:spAutoFit/>
          </a:bodyPr>
          <a:lstStyle/>
          <a:p>
            <a:r>
              <a:rPr lang="fr-FR" sz="900" dirty="0" smtClean="0"/>
              <a:t>TPS </a:t>
            </a:r>
            <a:endParaRPr lang="fr-FR" sz="900" dirty="0"/>
          </a:p>
        </p:txBody>
      </p:sp>
      <p:sp>
        <p:nvSpPr>
          <p:cNvPr id="71" name="ZoneTexte 70"/>
          <p:cNvSpPr txBox="1"/>
          <p:nvPr/>
        </p:nvSpPr>
        <p:spPr>
          <a:xfrm>
            <a:off x="5505736" y="2295371"/>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72" name="ZoneTexte 71"/>
          <p:cNvSpPr txBox="1"/>
          <p:nvPr/>
        </p:nvSpPr>
        <p:spPr>
          <a:xfrm>
            <a:off x="3429872" y="2526815"/>
            <a:ext cx="1805033" cy="507831"/>
          </a:xfrm>
          <a:prstGeom prst="rect">
            <a:avLst/>
          </a:prstGeom>
          <a:noFill/>
        </p:spPr>
        <p:txBody>
          <a:bodyPr wrap="square" rtlCol="0">
            <a:spAutoFit/>
          </a:bodyPr>
          <a:lstStyle/>
          <a:p>
            <a:pPr algn="ctr"/>
            <a:r>
              <a:rPr lang="fr-FR" sz="900" dirty="0" smtClean="0"/>
              <a:t>Création d’un RT Structure Set (délinéation), RT Plan (balistique), RT Dose (distribution de dose)</a:t>
            </a:r>
            <a:endParaRPr lang="fr-FR" sz="900" dirty="0"/>
          </a:p>
        </p:txBody>
      </p:sp>
      <p:sp>
        <p:nvSpPr>
          <p:cNvPr id="73" name="ZoneTexte 72"/>
          <p:cNvSpPr txBox="1"/>
          <p:nvPr/>
        </p:nvSpPr>
        <p:spPr>
          <a:xfrm>
            <a:off x="4905852" y="2308319"/>
            <a:ext cx="248786" cy="246221"/>
          </a:xfrm>
          <a:prstGeom prst="rect">
            <a:avLst/>
          </a:prstGeom>
          <a:noFill/>
        </p:spPr>
        <p:txBody>
          <a:bodyPr wrap="none" rtlCol="0">
            <a:spAutoFit/>
          </a:bodyPr>
          <a:lstStyle/>
          <a:p>
            <a:r>
              <a:rPr lang="fr-FR" sz="1000" dirty="0" smtClean="0"/>
              <a:t>+</a:t>
            </a:r>
            <a:endParaRPr lang="fr-FR" sz="1000" dirty="0"/>
          </a:p>
        </p:txBody>
      </p:sp>
      <p:cxnSp>
        <p:nvCxnSpPr>
          <p:cNvPr id="76" name="Connecteur droit avec flèche 75"/>
          <p:cNvCxnSpPr>
            <a:endCxn id="177" idx="3"/>
          </p:cNvCxnSpPr>
          <p:nvPr/>
        </p:nvCxnSpPr>
        <p:spPr>
          <a:xfrm flipH="1">
            <a:off x="6565048" y="2186389"/>
            <a:ext cx="410575" cy="40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3" name="Flèche courbée vers le haut 82"/>
          <p:cNvSpPr/>
          <p:nvPr/>
        </p:nvSpPr>
        <p:spPr>
          <a:xfrm>
            <a:off x="7859336" y="2558801"/>
            <a:ext cx="680484" cy="137883"/>
          </a:xfrm>
          <a:prstGeom prst="curvedUpArrow">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84" name="ZoneTexte 83"/>
          <p:cNvSpPr txBox="1"/>
          <p:nvPr/>
        </p:nvSpPr>
        <p:spPr>
          <a:xfrm>
            <a:off x="5070783" y="2536898"/>
            <a:ext cx="1494264" cy="507831"/>
          </a:xfrm>
          <a:prstGeom prst="rect">
            <a:avLst/>
          </a:prstGeom>
          <a:noFill/>
        </p:spPr>
        <p:txBody>
          <a:bodyPr wrap="square" rtlCol="0">
            <a:spAutoFit/>
          </a:bodyPr>
          <a:lstStyle/>
          <a:p>
            <a:pPr algn="ctr"/>
            <a:r>
              <a:rPr lang="fr-FR" sz="900" dirty="0" smtClean="0"/>
              <a:t>Objets non DICOM (commentaires et photos de positionnement, </a:t>
            </a:r>
            <a:r>
              <a:rPr lang="fr-FR" sz="900" dirty="0" err="1" smtClean="0"/>
              <a:t>CTDI</a:t>
            </a:r>
            <a:r>
              <a:rPr lang="fr-FR" sz="900" baseline="-25000" dirty="0" err="1" smtClean="0"/>
              <a:t>vol</a:t>
            </a:r>
            <a:r>
              <a:rPr lang="fr-FR" sz="900" dirty="0"/>
              <a:t>)</a:t>
            </a:r>
          </a:p>
        </p:txBody>
      </p:sp>
      <p:sp>
        <p:nvSpPr>
          <p:cNvPr id="85" name="ZoneTexte 84"/>
          <p:cNvSpPr txBox="1"/>
          <p:nvPr/>
        </p:nvSpPr>
        <p:spPr>
          <a:xfrm>
            <a:off x="4575398" y="1613335"/>
            <a:ext cx="445673" cy="255389"/>
          </a:xfrm>
          <a:prstGeom prst="roundRect">
            <a:avLst/>
          </a:prstGeom>
          <a:noFill/>
          <a:ln>
            <a:solidFill>
              <a:schemeClr val="accent1">
                <a:lumMod val="60000"/>
                <a:lumOff val="40000"/>
              </a:schemeClr>
            </a:solidFill>
          </a:ln>
        </p:spPr>
        <p:txBody>
          <a:bodyPr wrap="none" rtlCol="0">
            <a:spAutoFit/>
          </a:bodyPr>
          <a:lstStyle/>
          <a:p>
            <a:r>
              <a:rPr lang="fr-FR" sz="900" dirty="0" smtClean="0"/>
              <a:t>PACS</a:t>
            </a:r>
            <a:endParaRPr lang="fr-FR" sz="900" dirty="0"/>
          </a:p>
        </p:txBody>
      </p:sp>
      <p:sp>
        <p:nvSpPr>
          <p:cNvPr id="86" name="ZoneTexte 85"/>
          <p:cNvSpPr txBox="1"/>
          <p:nvPr/>
        </p:nvSpPr>
        <p:spPr>
          <a:xfrm>
            <a:off x="5118887" y="1613335"/>
            <a:ext cx="376878" cy="255389"/>
          </a:xfrm>
          <a:prstGeom prst="roundRect">
            <a:avLst/>
          </a:prstGeom>
          <a:solidFill>
            <a:srgbClr val="ED949B"/>
          </a:solidFill>
          <a:ln>
            <a:solidFill>
              <a:schemeClr val="accent1">
                <a:lumMod val="60000"/>
                <a:lumOff val="40000"/>
              </a:schemeClr>
            </a:solidFill>
          </a:ln>
        </p:spPr>
        <p:txBody>
          <a:bodyPr wrap="none" rtlCol="0">
            <a:spAutoFit/>
          </a:bodyPr>
          <a:lstStyle/>
          <a:p>
            <a:r>
              <a:rPr lang="fr-FR" sz="900" dirty="0" smtClean="0"/>
              <a:t>TPS</a:t>
            </a:r>
            <a:endParaRPr lang="fr-FR" sz="900" dirty="0"/>
          </a:p>
        </p:txBody>
      </p:sp>
      <p:sp>
        <p:nvSpPr>
          <p:cNvPr id="87" name="Flèche courbée vers le haut 86"/>
          <p:cNvSpPr/>
          <p:nvPr/>
        </p:nvSpPr>
        <p:spPr>
          <a:xfrm>
            <a:off x="4703253" y="1868724"/>
            <a:ext cx="680484" cy="137883"/>
          </a:xfrm>
          <a:prstGeom prst="curvedUpArrow">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88" name="ZoneTexte 87"/>
          <p:cNvSpPr txBox="1"/>
          <p:nvPr/>
        </p:nvSpPr>
        <p:spPr>
          <a:xfrm>
            <a:off x="4332389" y="1955237"/>
            <a:ext cx="1568687" cy="369332"/>
          </a:xfrm>
          <a:prstGeom prst="rect">
            <a:avLst/>
          </a:prstGeom>
          <a:noFill/>
        </p:spPr>
        <p:txBody>
          <a:bodyPr wrap="square" rtlCol="0">
            <a:spAutoFit/>
          </a:bodyPr>
          <a:lstStyle/>
          <a:p>
            <a:pPr algn="ctr"/>
            <a:r>
              <a:rPr lang="fr-FR" sz="900" dirty="0" smtClean="0"/>
              <a:t>Fusion (optionnel) : import images secondaires</a:t>
            </a:r>
            <a:endParaRPr lang="fr-FR" sz="900" dirty="0"/>
          </a:p>
        </p:txBody>
      </p:sp>
      <p:sp>
        <p:nvSpPr>
          <p:cNvPr id="90" name="ZoneTexte 89"/>
          <p:cNvSpPr txBox="1"/>
          <p:nvPr/>
        </p:nvSpPr>
        <p:spPr>
          <a:xfrm>
            <a:off x="5598351" y="3410023"/>
            <a:ext cx="494971" cy="255389"/>
          </a:xfrm>
          <a:prstGeom prst="roundRect">
            <a:avLst/>
          </a:prstGeom>
          <a:solidFill>
            <a:srgbClr val="8EBAA6"/>
          </a:solidFill>
          <a:ln>
            <a:solidFill>
              <a:schemeClr val="accent1">
                <a:lumMod val="60000"/>
                <a:lumOff val="40000"/>
              </a:schemeClr>
            </a:solidFill>
          </a:ln>
        </p:spPr>
        <p:txBody>
          <a:bodyPr wrap="square" rtlCol="0">
            <a:spAutoFit/>
          </a:bodyPr>
          <a:lstStyle/>
          <a:p>
            <a:pPr algn="ctr"/>
            <a:r>
              <a:rPr lang="fr-FR" sz="900" dirty="0" smtClean="0"/>
              <a:t>SIRT</a:t>
            </a:r>
            <a:endParaRPr lang="fr-FR" sz="900" dirty="0"/>
          </a:p>
        </p:txBody>
      </p:sp>
      <p:sp>
        <p:nvSpPr>
          <p:cNvPr id="91" name="ZoneTexte 90"/>
          <p:cNvSpPr txBox="1"/>
          <p:nvPr/>
        </p:nvSpPr>
        <p:spPr>
          <a:xfrm>
            <a:off x="6273722" y="3398572"/>
            <a:ext cx="583089" cy="255389"/>
          </a:xfrm>
          <a:prstGeom prst="roundRect">
            <a:avLst/>
          </a:prstGeom>
          <a:noFill/>
          <a:ln>
            <a:solidFill>
              <a:schemeClr val="accent1">
                <a:lumMod val="60000"/>
                <a:lumOff val="40000"/>
              </a:schemeClr>
            </a:solidFill>
          </a:ln>
        </p:spPr>
        <p:txBody>
          <a:bodyPr wrap="none" rtlCol="0">
            <a:spAutoFit/>
          </a:bodyPr>
          <a:lstStyle/>
          <a:p>
            <a:r>
              <a:rPr lang="fr-FR" sz="900" dirty="0" smtClean="0"/>
              <a:t>Halcyon</a:t>
            </a:r>
            <a:endParaRPr lang="fr-FR" sz="900" dirty="0"/>
          </a:p>
        </p:txBody>
      </p:sp>
      <p:sp>
        <p:nvSpPr>
          <p:cNvPr id="92" name="ZoneTexte 91"/>
          <p:cNvSpPr txBox="1"/>
          <p:nvPr/>
        </p:nvSpPr>
        <p:spPr>
          <a:xfrm>
            <a:off x="5578107" y="3735559"/>
            <a:ext cx="1313343" cy="230832"/>
          </a:xfrm>
          <a:prstGeom prst="rect">
            <a:avLst/>
          </a:prstGeom>
          <a:noFill/>
        </p:spPr>
        <p:txBody>
          <a:bodyPr wrap="square" rtlCol="0">
            <a:spAutoFit/>
          </a:bodyPr>
          <a:lstStyle/>
          <a:p>
            <a:pPr algn="ctr"/>
            <a:r>
              <a:rPr lang="fr-FR" sz="900" dirty="0" smtClean="0"/>
              <a:t>RT Plan</a:t>
            </a:r>
            <a:endParaRPr lang="fr-FR" sz="900" dirty="0"/>
          </a:p>
        </p:txBody>
      </p:sp>
      <p:sp>
        <p:nvSpPr>
          <p:cNvPr id="94" name="Flèche courbée vers le haut 93"/>
          <p:cNvSpPr/>
          <p:nvPr/>
        </p:nvSpPr>
        <p:spPr>
          <a:xfrm>
            <a:off x="5875733" y="3691542"/>
            <a:ext cx="680484" cy="88300"/>
          </a:xfrm>
          <a:prstGeom prst="curvedUpArrow">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cxnSp>
        <p:nvCxnSpPr>
          <p:cNvPr id="100" name="Connecteur droit avec flèche 99"/>
          <p:cNvCxnSpPr>
            <a:stCxn id="197" idx="3"/>
          </p:cNvCxnSpPr>
          <p:nvPr/>
        </p:nvCxnSpPr>
        <p:spPr>
          <a:xfrm flipV="1">
            <a:off x="7250952" y="3985072"/>
            <a:ext cx="368033" cy="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ZoneTexte 121"/>
          <p:cNvSpPr txBox="1"/>
          <p:nvPr/>
        </p:nvSpPr>
        <p:spPr>
          <a:xfrm>
            <a:off x="946323" y="1821155"/>
            <a:ext cx="400601" cy="255389"/>
          </a:xfrm>
          <a:prstGeom prst="roundRect">
            <a:avLst/>
          </a:prstGeom>
          <a:solidFill>
            <a:srgbClr val="ED949B"/>
          </a:solidFill>
          <a:ln>
            <a:solidFill>
              <a:schemeClr val="accent1">
                <a:lumMod val="60000"/>
                <a:lumOff val="40000"/>
              </a:schemeClr>
            </a:solidFill>
          </a:ln>
        </p:spPr>
        <p:txBody>
          <a:bodyPr wrap="none" rtlCol="0">
            <a:spAutoFit/>
          </a:bodyPr>
          <a:lstStyle/>
          <a:p>
            <a:r>
              <a:rPr lang="fr-FR" sz="900" dirty="0" smtClean="0"/>
              <a:t>TPS </a:t>
            </a:r>
            <a:endParaRPr lang="fr-FR" sz="900" dirty="0"/>
          </a:p>
        </p:txBody>
      </p:sp>
      <p:sp>
        <p:nvSpPr>
          <p:cNvPr id="126" name="ZoneTexte 125"/>
          <p:cNvSpPr txBox="1"/>
          <p:nvPr/>
        </p:nvSpPr>
        <p:spPr>
          <a:xfrm>
            <a:off x="127473" y="2186389"/>
            <a:ext cx="2776653" cy="369332"/>
          </a:xfrm>
          <a:prstGeom prst="rect">
            <a:avLst/>
          </a:prstGeom>
          <a:noFill/>
        </p:spPr>
        <p:txBody>
          <a:bodyPr wrap="square" rtlCol="0">
            <a:spAutoFit/>
          </a:bodyPr>
          <a:lstStyle/>
          <a:p>
            <a:pPr algn="ctr"/>
            <a:r>
              <a:rPr lang="fr-FR" sz="900" dirty="0" smtClean="0"/>
              <a:t>Export du plan de traitement : </a:t>
            </a:r>
            <a:r>
              <a:rPr lang="fr-FR" sz="900" dirty="0"/>
              <a:t>Image </a:t>
            </a:r>
            <a:r>
              <a:rPr lang="fr-FR" sz="900" dirty="0" smtClean="0"/>
              <a:t>DICOM, RT Image, RT Structure et RT Plan</a:t>
            </a:r>
            <a:endParaRPr lang="fr-FR" sz="900" dirty="0"/>
          </a:p>
        </p:txBody>
      </p:sp>
      <p:sp>
        <p:nvSpPr>
          <p:cNvPr id="127" name="Flèche courbée vers le haut 126"/>
          <p:cNvSpPr/>
          <p:nvPr/>
        </p:nvSpPr>
        <p:spPr>
          <a:xfrm>
            <a:off x="1127473" y="2070677"/>
            <a:ext cx="680484" cy="137883"/>
          </a:xfrm>
          <a:prstGeom prst="curvedUpArrow">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28" name="ZoneTexte 127"/>
          <p:cNvSpPr txBox="1"/>
          <p:nvPr/>
        </p:nvSpPr>
        <p:spPr>
          <a:xfrm>
            <a:off x="7849389" y="3831232"/>
            <a:ext cx="361474" cy="255389"/>
          </a:xfrm>
          <a:prstGeom prst="roundRect">
            <a:avLst/>
          </a:prstGeom>
          <a:solidFill>
            <a:srgbClr val="8AC4CE"/>
          </a:solidFill>
          <a:ln>
            <a:solidFill>
              <a:schemeClr val="accent1">
                <a:lumMod val="60000"/>
                <a:lumOff val="40000"/>
              </a:schemeClr>
            </a:solidFill>
          </a:ln>
        </p:spPr>
        <p:txBody>
          <a:bodyPr wrap="none" rtlCol="0">
            <a:spAutoFit/>
          </a:bodyPr>
          <a:lstStyle/>
          <a:p>
            <a:r>
              <a:rPr lang="fr-FR" sz="900" dirty="0" smtClean="0"/>
              <a:t>SIH</a:t>
            </a:r>
            <a:endParaRPr lang="fr-FR" sz="900" dirty="0"/>
          </a:p>
        </p:txBody>
      </p:sp>
      <p:sp>
        <p:nvSpPr>
          <p:cNvPr id="129" name="ZoneTexte 128"/>
          <p:cNvSpPr txBox="1"/>
          <p:nvPr/>
        </p:nvSpPr>
        <p:spPr>
          <a:xfrm>
            <a:off x="8392878" y="3831232"/>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130" name="ZoneTexte 129"/>
          <p:cNvSpPr txBox="1"/>
          <p:nvPr/>
        </p:nvSpPr>
        <p:spPr>
          <a:xfrm>
            <a:off x="7652282" y="4206606"/>
            <a:ext cx="1287532" cy="230832"/>
          </a:xfrm>
          <a:prstGeom prst="rect">
            <a:avLst/>
          </a:prstGeom>
          <a:noFill/>
        </p:spPr>
        <p:txBody>
          <a:bodyPr wrap="none" rtlCol="0">
            <a:spAutoFit/>
          </a:bodyPr>
          <a:lstStyle/>
          <a:p>
            <a:r>
              <a:rPr lang="fr-FR" sz="900" dirty="0" smtClean="0"/>
              <a:t>Informations médicales</a:t>
            </a:r>
            <a:endParaRPr lang="fr-FR" sz="900" dirty="0"/>
          </a:p>
        </p:txBody>
      </p:sp>
      <p:sp>
        <p:nvSpPr>
          <p:cNvPr id="131" name="ZoneTexte 130"/>
          <p:cNvSpPr txBox="1"/>
          <p:nvPr/>
        </p:nvSpPr>
        <p:spPr>
          <a:xfrm>
            <a:off x="8183444" y="3844180"/>
            <a:ext cx="248786" cy="246221"/>
          </a:xfrm>
          <a:prstGeom prst="rect">
            <a:avLst/>
          </a:prstGeom>
          <a:noFill/>
        </p:spPr>
        <p:txBody>
          <a:bodyPr wrap="none" rtlCol="0">
            <a:spAutoFit/>
          </a:bodyPr>
          <a:lstStyle/>
          <a:p>
            <a:r>
              <a:rPr lang="fr-FR" sz="1000" dirty="0" smtClean="0"/>
              <a:t>+</a:t>
            </a:r>
            <a:endParaRPr lang="fr-FR" sz="1000" dirty="0"/>
          </a:p>
        </p:txBody>
      </p:sp>
      <p:sp>
        <p:nvSpPr>
          <p:cNvPr id="132" name="ZoneTexte 131"/>
          <p:cNvSpPr txBox="1"/>
          <p:nvPr/>
        </p:nvSpPr>
        <p:spPr>
          <a:xfrm>
            <a:off x="1286481" y="2544663"/>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133" name="ZoneTexte 132"/>
          <p:cNvSpPr txBox="1"/>
          <p:nvPr/>
        </p:nvSpPr>
        <p:spPr>
          <a:xfrm>
            <a:off x="191089" y="2780325"/>
            <a:ext cx="2776653" cy="369332"/>
          </a:xfrm>
          <a:prstGeom prst="rect">
            <a:avLst/>
          </a:prstGeom>
          <a:noFill/>
        </p:spPr>
        <p:txBody>
          <a:bodyPr wrap="square" rtlCol="0">
            <a:spAutoFit/>
          </a:bodyPr>
          <a:lstStyle/>
          <a:p>
            <a:pPr algn="ctr"/>
            <a:r>
              <a:rPr lang="fr-FR" sz="900" dirty="0" smtClean="0"/>
              <a:t>Validation électronique faisceaux et plan : </a:t>
            </a:r>
            <a:r>
              <a:rPr lang="fr-FR" sz="900" dirty="0"/>
              <a:t>Image DICOM, RT Image, RT Structure et RT </a:t>
            </a:r>
            <a:r>
              <a:rPr lang="fr-FR" sz="900" dirty="0" smtClean="0"/>
              <a:t>Plan</a:t>
            </a:r>
          </a:p>
        </p:txBody>
      </p:sp>
      <p:cxnSp>
        <p:nvCxnSpPr>
          <p:cNvPr id="134" name="Connecteur droit avec flèche 133"/>
          <p:cNvCxnSpPr>
            <a:endCxn id="194" idx="1"/>
          </p:cNvCxnSpPr>
          <p:nvPr/>
        </p:nvCxnSpPr>
        <p:spPr>
          <a:xfrm>
            <a:off x="2990911" y="3874677"/>
            <a:ext cx="257203" cy="55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9" name="Connecteur droit avec flèche 148"/>
          <p:cNvCxnSpPr>
            <a:stCxn id="215" idx="3"/>
            <a:endCxn id="209" idx="1"/>
          </p:cNvCxnSpPr>
          <p:nvPr/>
        </p:nvCxnSpPr>
        <p:spPr>
          <a:xfrm>
            <a:off x="6870209" y="764584"/>
            <a:ext cx="237463" cy="21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3" name="Connecteur droit avec flèche 152"/>
          <p:cNvCxnSpPr>
            <a:stCxn id="209" idx="2"/>
            <a:endCxn id="186" idx="0"/>
          </p:cNvCxnSpPr>
          <p:nvPr/>
        </p:nvCxnSpPr>
        <p:spPr>
          <a:xfrm>
            <a:off x="7995409" y="1463192"/>
            <a:ext cx="527" cy="4362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Connecteur droit avec flèche 160"/>
          <p:cNvCxnSpPr>
            <a:stCxn id="177" idx="1"/>
          </p:cNvCxnSpPr>
          <p:nvPr/>
        </p:nvCxnSpPr>
        <p:spPr>
          <a:xfrm flipH="1">
            <a:off x="3012734" y="2190455"/>
            <a:ext cx="453838" cy="30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2" name="ZoneTexte 161"/>
          <p:cNvSpPr txBox="1"/>
          <p:nvPr/>
        </p:nvSpPr>
        <p:spPr>
          <a:xfrm>
            <a:off x="984610" y="3206900"/>
            <a:ext cx="400601" cy="255389"/>
          </a:xfrm>
          <a:prstGeom prst="roundRect">
            <a:avLst/>
          </a:prstGeom>
          <a:solidFill>
            <a:srgbClr val="ED949B"/>
          </a:solidFill>
          <a:ln>
            <a:solidFill>
              <a:schemeClr val="accent1">
                <a:lumMod val="60000"/>
                <a:lumOff val="40000"/>
              </a:schemeClr>
            </a:solidFill>
          </a:ln>
        </p:spPr>
        <p:txBody>
          <a:bodyPr wrap="none" rtlCol="0">
            <a:spAutoFit/>
          </a:bodyPr>
          <a:lstStyle/>
          <a:p>
            <a:r>
              <a:rPr lang="fr-FR" sz="900" dirty="0" smtClean="0"/>
              <a:t>TPS </a:t>
            </a:r>
            <a:endParaRPr lang="fr-FR" sz="900" dirty="0"/>
          </a:p>
        </p:txBody>
      </p:sp>
      <p:sp>
        <p:nvSpPr>
          <p:cNvPr id="163" name="ZoneTexte 162"/>
          <p:cNvSpPr txBox="1"/>
          <p:nvPr/>
        </p:nvSpPr>
        <p:spPr>
          <a:xfrm>
            <a:off x="1650020" y="3201509"/>
            <a:ext cx="686527" cy="255389"/>
          </a:xfrm>
          <a:prstGeom prst="roundRect">
            <a:avLst/>
          </a:prstGeom>
          <a:noFill/>
          <a:ln>
            <a:solidFill>
              <a:schemeClr val="accent1">
                <a:lumMod val="60000"/>
                <a:lumOff val="40000"/>
              </a:schemeClr>
            </a:solidFill>
          </a:ln>
        </p:spPr>
        <p:txBody>
          <a:bodyPr wrap="none" rtlCol="0">
            <a:spAutoFit/>
          </a:bodyPr>
          <a:lstStyle/>
          <a:p>
            <a:r>
              <a:rPr lang="fr-FR" sz="900" dirty="0" smtClean="0"/>
              <a:t>Mobius3D</a:t>
            </a:r>
            <a:endParaRPr lang="fr-FR" sz="900" dirty="0"/>
          </a:p>
        </p:txBody>
      </p:sp>
      <p:sp>
        <p:nvSpPr>
          <p:cNvPr id="164" name="ZoneTexte 163"/>
          <p:cNvSpPr txBox="1"/>
          <p:nvPr/>
        </p:nvSpPr>
        <p:spPr>
          <a:xfrm>
            <a:off x="165760" y="3572134"/>
            <a:ext cx="2776653" cy="230832"/>
          </a:xfrm>
          <a:prstGeom prst="rect">
            <a:avLst/>
          </a:prstGeom>
          <a:noFill/>
        </p:spPr>
        <p:txBody>
          <a:bodyPr wrap="square" rtlCol="0">
            <a:spAutoFit/>
          </a:bodyPr>
          <a:lstStyle/>
          <a:p>
            <a:pPr algn="ctr"/>
            <a:r>
              <a:rPr lang="fr-FR" sz="900" dirty="0" smtClean="0"/>
              <a:t>Double calcul UM : RT Plan</a:t>
            </a:r>
            <a:endParaRPr lang="fr-FR" sz="900" dirty="0"/>
          </a:p>
        </p:txBody>
      </p:sp>
      <p:sp>
        <p:nvSpPr>
          <p:cNvPr id="165" name="Flèche courbée vers le haut 164"/>
          <p:cNvSpPr/>
          <p:nvPr/>
        </p:nvSpPr>
        <p:spPr>
          <a:xfrm>
            <a:off x="1199379" y="3463146"/>
            <a:ext cx="773827" cy="114379"/>
          </a:xfrm>
          <a:prstGeom prst="curvedUpArrow">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66" name="ZoneTexte 165"/>
          <p:cNvSpPr txBox="1"/>
          <p:nvPr/>
        </p:nvSpPr>
        <p:spPr>
          <a:xfrm>
            <a:off x="1331472" y="3764340"/>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167" name="ZoneTexte 166"/>
          <p:cNvSpPr txBox="1"/>
          <p:nvPr/>
        </p:nvSpPr>
        <p:spPr>
          <a:xfrm>
            <a:off x="128501" y="4000002"/>
            <a:ext cx="2776653" cy="230832"/>
          </a:xfrm>
          <a:prstGeom prst="rect">
            <a:avLst/>
          </a:prstGeom>
          <a:noFill/>
        </p:spPr>
        <p:txBody>
          <a:bodyPr wrap="square" rtlCol="0">
            <a:spAutoFit/>
          </a:bodyPr>
          <a:lstStyle/>
          <a:p>
            <a:pPr algn="ctr"/>
            <a:r>
              <a:rPr lang="fr-FR" sz="900" dirty="0" smtClean="0"/>
              <a:t>Transfert du compte-rendu de double calcul UM</a:t>
            </a:r>
          </a:p>
        </p:txBody>
      </p:sp>
      <p:sp>
        <p:nvSpPr>
          <p:cNvPr id="168" name="ZoneTexte 167"/>
          <p:cNvSpPr txBox="1"/>
          <p:nvPr/>
        </p:nvSpPr>
        <p:spPr>
          <a:xfrm>
            <a:off x="3529595" y="3745415"/>
            <a:ext cx="400601" cy="255389"/>
          </a:xfrm>
          <a:prstGeom prst="roundRect">
            <a:avLst/>
          </a:prstGeom>
          <a:solidFill>
            <a:srgbClr val="ED949B"/>
          </a:solidFill>
          <a:ln>
            <a:solidFill>
              <a:schemeClr val="accent1">
                <a:lumMod val="60000"/>
                <a:lumOff val="40000"/>
              </a:schemeClr>
            </a:solidFill>
          </a:ln>
        </p:spPr>
        <p:txBody>
          <a:bodyPr wrap="none" rtlCol="0">
            <a:spAutoFit/>
          </a:bodyPr>
          <a:lstStyle/>
          <a:p>
            <a:r>
              <a:rPr lang="fr-FR" sz="900" dirty="0" smtClean="0"/>
              <a:t>TPS </a:t>
            </a:r>
            <a:endParaRPr lang="fr-FR" sz="900" dirty="0"/>
          </a:p>
        </p:txBody>
      </p:sp>
      <p:sp>
        <p:nvSpPr>
          <p:cNvPr id="169" name="ZoneTexte 168"/>
          <p:cNvSpPr txBox="1"/>
          <p:nvPr/>
        </p:nvSpPr>
        <p:spPr>
          <a:xfrm>
            <a:off x="4068118" y="3739207"/>
            <a:ext cx="576429" cy="255389"/>
          </a:xfrm>
          <a:prstGeom prst="roundRect">
            <a:avLst/>
          </a:prstGeom>
          <a:noFill/>
          <a:ln>
            <a:solidFill>
              <a:schemeClr val="accent1">
                <a:lumMod val="60000"/>
                <a:lumOff val="40000"/>
              </a:schemeClr>
            </a:solidFill>
          </a:ln>
        </p:spPr>
        <p:txBody>
          <a:bodyPr wrap="none" rtlCol="0">
            <a:spAutoFit/>
          </a:bodyPr>
          <a:lstStyle/>
          <a:p>
            <a:r>
              <a:rPr lang="fr-FR" sz="900" dirty="0" err="1" smtClean="0"/>
              <a:t>Vérisoft</a:t>
            </a:r>
            <a:endParaRPr lang="fr-FR" sz="900" dirty="0"/>
          </a:p>
        </p:txBody>
      </p:sp>
      <p:sp>
        <p:nvSpPr>
          <p:cNvPr id="170" name="ZoneTexte 169"/>
          <p:cNvSpPr txBox="1"/>
          <p:nvPr/>
        </p:nvSpPr>
        <p:spPr>
          <a:xfrm>
            <a:off x="3227078" y="4102458"/>
            <a:ext cx="1690987" cy="230832"/>
          </a:xfrm>
          <a:prstGeom prst="rect">
            <a:avLst/>
          </a:prstGeom>
          <a:noFill/>
        </p:spPr>
        <p:txBody>
          <a:bodyPr wrap="square" rtlCol="0">
            <a:spAutoFit/>
          </a:bodyPr>
          <a:lstStyle/>
          <a:p>
            <a:pPr algn="ctr"/>
            <a:r>
              <a:rPr lang="fr-FR" sz="900" dirty="0" smtClean="0"/>
              <a:t>CQ des faisceaux de </a:t>
            </a:r>
            <a:r>
              <a:rPr lang="fr-FR" sz="900" dirty="0" err="1" smtClean="0"/>
              <a:t>ttt</a:t>
            </a:r>
            <a:r>
              <a:rPr lang="fr-FR" sz="900" dirty="0" smtClean="0"/>
              <a:t> : RT Plan</a:t>
            </a:r>
            <a:endParaRPr lang="fr-FR" sz="900" dirty="0"/>
          </a:p>
        </p:txBody>
      </p:sp>
      <p:sp>
        <p:nvSpPr>
          <p:cNvPr id="171" name="Flèche courbée vers le haut 170"/>
          <p:cNvSpPr/>
          <p:nvPr/>
        </p:nvSpPr>
        <p:spPr>
          <a:xfrm>
            <a:off x="3744795" y="4000845"/>
            <a:ext cx="646509" cy="107822"/>
          </a:xfrm>
          <a:prstGeom prst="curvedUpArrow">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72" name="ZoneTexte 171"/>
          <p:cNvSpPr txBox="1"/>
          <p:nvPr/>
        </p:nvSpPr>
        <p:spPr>
          <a:xfrm>
            <a:off x="5606879" y="3943176"/>
            <a:ext cx="1313343" cy="369332"/>
          </a:xfrm>
          <a:prstGeom prst="rect">
            <a:avLst/>
          </a:prstGeom>
          <a:noFill/>
        </p:spPr>
        <p:txBody>
          <a:bodyPr wrap="square" rtlCol="0">
            <a:spAutoFit/>
          </a:bodyPr>
          <a:lstStyle/>
          <a:p>
            <a:pPr algn="ctr"/>
            <a:r>
              <a:rPr lang="fr-FR" sz="900" dirty="0" smtClean="0"/>
              <a:t>RT </a:t>
            </a:r>
            <a:r>
              <a:rPr lang="fr-FR" sz="900" dirty="0" err="1" smtClean="0"/>
              <a:t>Treatment</a:t>
            </a:r>
            <a:r>
              <a:rPr lang="fr-FR" sz="900" dirty="0" smtClean="0"/>
              <a:t> Record en fin de session de </a:t>
            </a:r>
            <a:r>
              <a:rPr lang="fr-FR" sz="900" dirty="0" err="1" smtClean="0"/>
              <a:t>ttt</a:t>
            </a:r>
            <a:endParaRPr lang="fr-FR" sz="900" dirty="0"/>
          </a:p>
        </p:txBody>
      </p:sp>
      <p:sp>
        <p:nvSpPr>
          <p:cNvPr id="173" name="Flèche courbée vers le haut 172"/>
          <p:cNvSpPr/>
          <p:nvPr/>
        </p:nvSpPr>
        <p:spPr>
          <a:xfrm flipH="1">
            <a:off x="5904504" y="3892433"/>
            <a:ext cx="671107" cy="104670"/>
          </a:xfrm>
          <a:prstGeom prst="curvedUpArrow">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74" name="ZoneTexte 173"/>
          <p:cNvSpPr txBox="1"/>
          <p:nvPr/>
        </p:nvSpPr>
        <p:spPr>
          <a:xfrm>
            <a:off x="6037050" y="4268663"/>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
        <p:nvSpPr>
          <p:cNvPr id="175" name="ZoneTexte 174"/>
          <p:cNvSpPr txBox="1"/>
          <p:nvPr/>
        </p:nvSpPr>
        <p:spPr>
          <a:xfrm>
            <a:off x="5178444" y="4494761"/>
            <a:ext cx="2075061" cy="369332"/>
          </a:xfrm>
          <a:prstGeom prst="rect">
            <a:avLst/>
          </a:prstGeom>
          <a:noFill/>
        </p:spPr>
        <p:txBody>
          <a:bodyPr wrap="square" rtlCol="0">
            <a:spAutoFit/>
          </a:bodyPr>
          <a:lstStyle/>
          <a:p>
            <a:pPr algn="ctr"/>
            <a:r>
              <a:rPr lang="fr-FR" sz="900" dirty="0" smtClean="0"/>
              <a:t>Images de contrôle du positionnement : RT Image ou image DICOM</a:t>
            </a:r>
          </a:p>
        </p:txBody>
      </p:sp>
      <p:sp>
        <p:nvSpPr>
          <p:cNvPr id="176" name="Rectangle à coins arrondis 175"/>
          <p:cNvSpPr/>
          <p:nvPr/>
        </p:nvSpPr>
        <p:spPr>
          <a:xfrm>
            <a:off x="127473" y="1463132"/>
            <a:ext cx="2840269" cy="2805531"/>
          </a:xfrm>
          <a:prstGeom prst="roundRect">
            <a:avLst/>
          </a:prstGeom>
          <a:noFill/>
          <a:ln w="31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rgbClr val="00B0F0"/>
                </a:solidFill>
              </a:rPr>
              <a:t>Validation plan de traitement</a:t>
            </a:r>
            <a:endParaRPr lang="fr-FR" sz="1000" dirty="0">
              <a:solidFill>
                <a:srgbClr val="00B0F0"/>
              </a:solidFill>
            </a:endParaRPr>
          </a:p>
        </p:txBody>
      </p:sp>
      <p:sp>
        <p:nvSpPr>
          <p:cNvPr id="177" name="Rectangle 176"/>
          <p:cNvSpPr/>
          <p:nvPr/>
        </p:nvSpPr>
        <p:spPr>
          <a:xfrm>
            <a:off x="3466572" y="1359708"/>
            <a:ext cx="3098476" cy="1661493"/>
          </a:xfrm>
          <a:prstGeom prst="rect">
            <a:avLst/>
          </a:prstGeom>
          <a:noFill/>
          <a:ln w="31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rgbClr val="00B050"/>
                </a:solidFill>
              </a:rPr>
              <a:t>Planification dosimétrique</a:t>
            </a:r>
            <a:endParaRPr lang="fr-FR" sz="1000" dirty="0">
              <a:solidFill>
                <a:srgbClr val="00B050"/>
              </a:solidFill>
            </a:endParaRPr>
          </a:p>
        </p:txBody>
      </p:sp>
      <p:sp>
        <p:nvSpPr>
          <p:cNvPr id="186" name="Rectangle à coins arrondis 185"/>
          <p:cNvSpPr/>
          <p:nvPr/>
        </p:nvSpPr>
        <p:spPr>
          <a:xfrm>
            <a:off x="6975623" y="1899431"/>
            <a:ext cx="2040626" cy="1053611"/>
          </a:xfrm>
          <a:prstGeom prst="roundRect">
            <a:avLst/>
          </a:pr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chemeClr val="accent4"/>
                </a:solidFill>
              </a:rPr>
              <a:t>Scanner de planification</a:t>
            </a:r>
            <a:endParaRPr lang="fr-FR" sz="1000" dirty="0">
              <a:solidFill>
                <a:schemeClr val="accent4"/>
              </a:solidFill>
            </a:endParaRPr>
          </a:p>
        </p:txBody>
      </p:sp>
      <p:sp>
        <p:nvSpPr>
          <p:cNvPr id="187" name="Rectangle à coins arrondis 186"/>
          <p:cNvSpPr/>
          <p:nvPr/>
        </p:nvSpPr>
        <p:spPr>
          <a:xfrm>
            <a:off x="57253" y="92152"/>
            <a:ext cx="1930050" cy="1130071"/>
          </a:xfrm>
          <a:prstGeom prst="roundRect">
            <a:avLst/>
          </a:prstGeom>
          <a:noFill/>
          <a:ln w="3175">
            <a:solidFill>
              <a:srgbClr val="0000CC"/>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rgbClr val="0000CC"/>
                </a:solidFill>
              </a:rPr>
              <a:t>Accueil</a:t>
            </a:r>
          </a:p>
          <a:p>
            <a:pPr algn="ctr"/>
            <a:r>
              <a:rPr lang="fr-FR" sz="1000" dirty="0" smtClean="0">
                <a:solidFill>
                  <a:schemeClr val="tx1"/>
                </a:solidFill>
              </a:rPr>
              <a:t>Création du patient dans le SIH</a:t>
            </a:r>
            <a:endParaRPr lang="fr-FR" sz="1000" dirty="0">
              <a:solidFill>
                <a:schemeClr val="tx1"/>
              </a:solidFill>
            </a:endParaRPr>
          </a:p>
        </p:txBody>
      </p:sp>
      <p:sp>
        <p:nvSpPr>
          <p:cNvPr id="194" name="Rectangle à coins arrondis 193"/>
          <p:cNvSpPr/>
          <p:nvPr/>
        </p:nvSpPr>
        <p:spPr>
          <a:xfrm>
            <a:off x="3248114" y="3422640"/>
            <a:ext cx="1626707" cy="915125"/>
          </a:xfrm>
          <a:prstGeom prst="roundRect">
            <a:avLst/>
          </a:prstGeom>
          <a:no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rgbClr val="FF0000"/>
                </a:solidFill>
              </a:rPr>
              <a:t>CQ pré-traitement (DQA)</a:t>
            </a:r>
            <a:endParaRPr lang="fr-FR" sz="1000" dirty="0">
              <a:solidFill>
                <a:srgbClr val="FF0000"/>
              </a:solidFill>
            </a:endParaRPr>
          </a:p>
        </p:txBody>
      </p:sp>
      <p:sp>
        <p:nvSpPr>
          <p:cNvPr id="197" name="Rectangle à coins arrondis 196"/>
          <p:cNvSpPr/>
          <p:nvPr/>
        </p:nvSpPr>
        <p:spPr>
          <a:xfrm>
            <a:off x="5205723" y="3107714"/>
            <a:ext cx="2045229" cy="1756380"/>
          </a:xfrm>
          <a:prstGeom prst="roundRect">
            <a:avLst/>
          </a:prstGeom>
          <a:no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rgbClr val="7030A0"/>
                </a:solidFill>
              </a:rPr>
              <a:t>Traitement</a:t>
            </a:r>
            <a:endParaRPr lang="fr-FR" sz="1000" dirty="0">
              <a:solidFill>
                <a:srgbClr val="7030A0"/>
              </a:solidFill>
            </a:endParaRPr>
          </a:p>
        </p:txBody>
      </p:sp>
      <p:cxnSp>
        <p:nvCxnSpPr>
          <p:cNvPr id="204" name="Connecteur droit avec flèche 203"/>
          <p:cNvCxnSpPr/>
          <p:nvPr/>
        </p:nvCxnSpPr>
        <p:spPr>
          <a:xfrm>
            <a:off x="4899213" y="3871914"/>
            <a:ext cx="257203" cy="55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8" name="Rectangle à coins arrondis 207"/>
          <p:cNvSpPr/>
          <p:nvPr/>
        </p:nvSpPr>
        <p:spPr>
          <a:xfrm>
            <a:off x="7618984" y="3398572"/>
            <a:ext cx="1320829" cy="1060702"/>
          </a:xfrm>
          <a:prstGeom prst="roundRect">
            <a:avLst/>
          </a:prstGeom>
          <a:noFill/>
          <a:ln w="3175">
            <a:solidFill>
              <a:srgbClr val="CC0066"/>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rgbClr val="CC0066"/>
                </a:solidFill>
              </a:rPr>
              <a:t>Suivi post-traitement</a:t>
            </a:r>
            <a:endParaRPr lang="fr-FR" sz="1000" dirty="0">
              <a:solidFill>
                <a:srgbClr val="CC0066"/>
              </a:solidFill>
            </a:endParaRPr>
          </a:p>
        </p:txBody>
      </p:sp>
      <p:sp>
        <p:nvSpPr>
          <p:cNvPr id="209" name="Rectangle à coins arrondis 208"/>
          <p:cNvSpPr/>
          <p:nvPr/>
        </p:nvSpPr>
        <p:spPr>
          <a:xfrm>
            <a:off x="7107672" y="70317"/>
            <a:ext cx="1775473" cy="1392875"/>
          </a:xfrm>
          <a:prstGeom prst="roundRect">
            <a:avLst/>
          </a:prstGeom>
          <a:noFill/>
          <a:ln w="3175">
            <a:solidFill>
              <a:srgbClr val="FF6699"/>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a:solidFill>
                  <a:srgbClr val="FF6699"/>
                </a:solidFill>
              </a:rPr>
              <a:t>Consultation d’annonce ± consultation d’accueil</a:t>
            </a:r>
          </a:p>
        </p:txBody>
      </p:sp>
      <p:sp>
        <p:nvSpPr>
          <p:cNvPr id="215" name="Rectangle à coins arrondis 214"/>
          <p:cNvSpPr/>
          <p:nvPr/>
        </p:nvSpPr>
        <p:spPr>
          <a:xfrm>
            <a:off x="5094736" y="279153"/>
            <a:ext cx="1775473" cy="970862"/>
          </a:xfrm>
          <a:prstGeom prst="round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chemeClr val="tx1"/>
                </a:solidFill>
              </a:rPr>
              <a:t>Indication et prescription</a:t>
            </a:r>
            <a:endParaRPr lang="fr-FR" sz="1000" dirty="0">
              <a:solidFill>
                <a:schemeClr val="tx1"/>
              </a:solidFill>
            </a:endParaRPr>
          </a:p>
        </p:txBody>
      </p:sp>
      <p:sp>
        <p:nvSpPr>
          <p:cNvPr id="221" name="Rectangle à coins arrondis 220"/>
          <p:cNvSpPr/>
          <p:nvPr/>
        </p:nvSpPr>
        <p:spPr>
          <a:xfrm>
            <a:off x="3595520" y="274042"/>
            <a:ext cx="1281404" cy="975971"/>
          </a:xfrm>
          <a:prstGeom prst="roundRect">
            <a:avLst/>
          </a:prstGeom>
          <a:noFill/>
          <a:ln w="3175">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rgbClr val="FF3300"/>
                </a:solidFill>
              </a:rPr>
              <a:t>RCP</a:t>
            </a:r>
            <a:endParaRPr lang="fr-FR" sz="1000" dirty="0">
              <a:solidFill>
                <a:srgbClr val="FF3300"/>
              </a:solidFill>
            </a:endParaRPr>
          </a:p>
        </p:txBody>
      </p:sp>
      <p:sp>
        <p:nvSpPr>
          <p:cNvPr id="226" name="Rectangle à coins arrondis 225"/>
          <p:cNvSpPr/>
          <p:nvPr/>
        </p:nvSpPr>
        <p:spPr>
          <a:xfrm>
            <a:off x="2127408" y="274041"/>
            <a:ext cx="1281404" cy="975971"/>
          </a:xfrm>
          <a:prstGeom prst="roundRect">
            <a:avLst/>
          </a:prstGeom>
          <a:noFill/>
          <a:ln w="3175">
            <a:solidFill>
              <a:srgbClr val="0066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dirty="0" smtClean="0">
                <a:solidFill>
                  <a:srgbClr val="006600"/>
                </a:solidFill>
              </a:rPr>
              <a:t>Consultation initiale</a:t>
            </a:r>
            <a:endParaRPr lang="fr-FR" sz="1000" dirty="0">
              <a:solidFill>
                <a:srgbClr val="006600"/>
              </a:solidFill>
            </a:endParaRPr>
          </a:p>
        </p:txBody>
      </p:sp>
      <p:cxnSp>
        <p:nvCxnSpPr>
          <p:cNvPr id="232" name="Connecteur droit avec flèche 231"/>
          <p:cNvCxnSpPr/>
          <p:nvPr/>
        </p:nvCxnSpPr>
        <p:spPr>
          <a:xfrm flipV="1">
            <a:off x="1995139" y="762027"/>
            <a:ext cx="126000" cy="3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6" name="ZoneTexte 235"/>
          <p:cNvSpPr txBox="1"/>
          <p:nvPr/>
        </p:nvSpPr>
        <p:spPr>
          <a:xfrm>
            <a:off x="1243137" y="4558440"/>
            <a:ext cx="830677" cy="400110"/>
          </a:xfrm>
          <a:prstGeom prst="rect">
            <a:avLst/>
          </a:prstGeom>
          <a:noFill/>
        </p:spPr>
        <p:txBody>
          <a:bodyPr wrap="none" rtlCol="0">
            <a:spAutoFit/>
          </a:bodyPr>
          <a:lstStyle/>
          <a:p>
            <a:r>
              <a:rPr lang="fr-FR" sz="1000" b="1" i="1" dirty="0" smtClean="0">
                <a:solidFill>
                  <a:srgbClr val="8AC4CE"/>
                </a:solidFill>
              </a:rPr>
              <a:t>SIH : </a:t>
            </a:r>
            <a:r>
              <a:rPr lang="fr-FR" sz="1000" b="1" i="1" dirty="0" err="1" smtClean="0">
                <a:solidFill>
                  <a:srgbClr val="8AC4CE"/>
                </a:solidFill>
              </a:rPr>
              <a:t>DxCare</a:t>
            </a:r>
            <a:endParaRPr lang="fr-FR" sz="1000" b="1" i="1" dirty="0" smtClean="0">
              <a:solidFill>
                <a:srgbClr val="8AC4CE"/>
              </a:solidFill>
            </a:endParaRPr>
          </a:p>
          <a:p>
            <a:r>
              <a:rPr lang="fr-FR" sz="1000" b="1" i="1" dirty="0" smtClean="0">
                <a:solidFill>
                  <a:srgbClr val="8EBAA6"/>
                </a:solidFill>
              </a:rPr>
              <a:t>SIRT : Aria</a:t>
            </a:r>
            <a:endParaRPr lang="fr-FR" sz="1000" b="1" i="1" dirty="0">
              <a:solidFill>
                <a:srgbClr val="8EBAA6"/>
              </a:solidFill>
            </a:endParaRPr>
          </a:p>
        </p:txBody>
      </p:sp>
      <p:sp>
        <p:nvSpPr>
          <p:cNvPr id="89" name="ZoneTexte 88"/>
          <p:cNvSpPr txBox="1"/>
          <p:nvPr/>
        </p:nvSpPr>
        <p:spPr>
          <a:xfrm>
            <a:off x="1557772" y="1820360"/>
            <a:ext cx="407385" cy="255389"/>
          </a:xfrm>
          <a:prstGeom prst="roundRect">
            <a:avLst/>
          </a:prstGeom>
          <a:solidFill>
            <a:srgbClr val="8EBAA6"/>
          </a:solidFill>
          <a:ln>
            <a:solidFill>
              <a:schemeClr val="accent1">
                <a:lumMod val="60000"/>
                <a:lumOff val="40000"/>
              </a:schemeClr>
            </a:solidFill>
          </a:ln>
        </p:spPr>
        <p:txBody>
          <a:bodyPr wrap="none" rtlCol="0">
            <a:spAutoFit/>
          </a:bodyPr>
          <a:lstStyle/>
          <a:p>
            <a:r>
              <a:rPr lang="fr-FR" sz="900" dirty="0" smtClean="0"/>
              <a:t>SIRT</a:t>
            </a:r>
            <a:endParaRPr lang="fr-FR" sz="900" dirty="0"/>
          </a:p>
        </p:txBody>
      </p:sp>
    </p:spTree>
    <p:extLst>
      <p:ext uri="{BB962C8B-B14F-4D97-AF65-F5344CB8AC3E}">
        <p14:creationId xmlns:p14="http://schemas.microsoft.com/office/powerpoint/2010/main" val="1424992402"/>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226994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cap="none" dirty="0" smtClean="0"/>
              <a:t>Résumé des étapes du processus de RT</a:t>
            </a:r>
            <a:endParaRPr lang="fr-FR" cap="none" dirty="0"/>
          </a:p>
        </p:txBody>
      </p:sp>
      <p:sp>
        <p:nvSpPr>
          <p:cNvPr id="6" name="Rectangle à coins arrondis 5"/>
          <p:cNvSpPr/>
          <p:nvPr/>
        </p:nvSpPr>
        <p:spPr>
          <a:xfrm>
            <a:off x="29562" y="1286466"/>
            <a:ext cx="877482" cy="1324304"/>
          </a:xfrm>
          <a:prstGeom prst="roundRect">
            <a:avLst/>
          </a:prstGeom>
          <a:noFill/>
          <a:ln w="3175">
            <a:solidFill>
              <a:srgbClr val="0066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900" dirty="0" smtClean="0">
                <a:solidFill>
                  <a:srgbClr val="006600"/>
                </a:solidFill>
              </a:rPr>
              <a:t>Consultation initiale</a:t>
            </a:r>
            <a:endParaRPr lang="fr-FR" sz="900" dirty="0">
              <a:solidFill>
                <a:srgbClr val="006600"/>
              </a:solidFill>
            </a:endParaRPr>
          </a:p>
        </p:txBody>
      </p:sp>
      <p:sp>
        <p:nvSpPr>
          <p:cNvPr id="7" name="Rectangle à coins arrondis 6"/>
          <p:cNvSpPr/>
          <p:nvPr/>
        </p:nvSpPr>
        <p:spPr>
          <a:xfrm>
            <a:off x="1057703" y="1286466"/>
            <a:ext cx="877482" cy="1324304"/>
          </a:xfrm>
          <a:prstGeom prst="roundRect">
            <a:avLst/>
          </a:prstGeom>
          <a:noFill/>
          <a:ln w="3175">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900" dirty="0" smtClean="0">
                <a:solidFill>
                  <a:srgbClr val="FF3300"/>
                </a:solidFill>
              </a:rPr>
              <a:t>RCP</a:t>
            </a:r>
            <a:endParaRPr lang="fr-FR" sz="900" dirty="0">
              <a:solidFill>
                <a:srgbClr val="FF3300"/>
              </a:solidFill>
            </a:endParaRPr>
          </a:p>
        </p:txBody>
      </p:sp>
      <p:sp>
        <p:nvSpPr>
          <p:cNvPr id="8" name="Rectangle à coins arrondis 7"/>
          <p:cNvSpPr/>
          <p:nvPr/>
        </p:nvSpPr>
        <p:spPr>
          <a:xfrm>
            <a:off x="2085844" y="1286466"/>
            <a:ext cx="877482" cy="1324304"/>
          </a:xfrm>
          <a:prstGeom prst="round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900" dirty="0" smtClean="0">
                <a:solidFill>
                  <a:schemeClr val="tx1"/>
                </a:solidFill>
              </a:rPr>
              <a:t>Indication et prescription</a:t>
            </a:r>
            <a:endParaRPr lang="fr-FR" sz="900" dirty="0">
              <a:solidFill>
                <a:schemeClr val="tx1"/>
              </a:solidFill>
            </a:endParaRPr>
          </a:p>
        </p:txBody>
      </p:sp>
      <p:sp>
        <p:nvSpPr>
          <p:cNvPr id="9" name="Rectangle à coins arrondis 8"/>
          <p:cNvSpPr/>
          <p:nvPr/>
        </p:nvSpPr>
        <p:spPr>
          <a:xfrm>
            <a:off x="3110751" y="1286466"/>
            <a:ext cx="909919" cy="1324304"/>
          </a:xfrm>
          <a:prstGeom prst="roundRect">
            <a:avLst/>
          </a:prstGeom>
          <a:noFill/>
          <a:ln w="3175">
            <a:solidFill>
              <a:srgbClr val="FF6699"/>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800" dirty="0" smtClean="0">
                <a:solidFill>
                  <a:srgbClr val="FF6699"/>
                </a:solidFill>
              </a:rPr>
              <a:t>Consultation d’annonce </a:t>
            </a:r>
            <a:r>
              <a:rPr lang="fr-FR" sz="800" dirty="0">
                <a:solidFill>
                  <a:srgbClr val="FF6699"/>
                </a:solidFill>
              </a:rPr>
              <a:t>± consultation </a:t>
            </a:r>
            <a:r>
              <a:rPr lang="fr-FR" sz="800" dirty="0" smtClean="0">
                <a:solidFill>
                  <a:srgbClr val="FF6699"/>
                </a:solidFill>
              </a:rPr>
              <a:t>d’accueil</a:t>
            </a:r>
            <a:endParaRPr lang="fr-FR" sz="800" dirty="0">
              <a:solidFill>
                <a:srgbClr val="FF6699"/>
              </a:solidFill>
            </a:endParaRPr>
          </a:p>
        </p:txBody>
      </p:sp>
      <p:sp>
        <p:nvSpPr>
          <p:cNvPr id="10" name="Rectangle à coins arrondis 9"/>
          <p:cNvSpPr/>
          <p:nvPr/>
        </p:nvSpPr>
        <p:spPr>
          <a:xfrm>
            <a:off x="4135660" y="1286466"/>
            <a:ext cx="877482" cy="1324304"/>
          </a:xfrm>
          <a:prstGeom prst="roundRect">
            <a:avLst/>
          </a:pr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900" dirty="0" smtClean="0">
                <a:solidFill>
                  <a:schemeClr val="accent4"/>
                </a:solidFill>
              </a:rPr>
              <a:t>Scanner de planification</a:t>
            </a:r>
            <a:endParaRPr lang="fr-FR" sz="900" dirty="0">
              <a:solidFill>
                <a:schemeClr val="accent4"/>
              </a:solidFill>
            </a:endParaRPr>
          </a:p>
        </p:txBody>
      </p:sp>
      <p:sp>
        <p:nvSpPr>
          <p:cNvPr id="12" name="Rectangle à coins arrondis 11"/>
          <p:cNvSpPr/>
          <p:nvPr/>
        </p:nvSpPr>
        <p:spPr>
          <a:xfrm>
            <a:off x="5160568" y="1286466"/>
            <a:ext cx="877482" cy="1324304"/>
          </a:xfrm>
          <a:prstGeom prst="roundRect">
            <a:avLst/>
          </a:prstGeom>
          <a:noFill/>
          <a:ln w="31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850" dirty="0" smtClean="0">
                <a:solidFill>
                  <a:srgbClr val="00B050"/>
                </a:solidFill>
              </a:rPr>
              <a:t>Planification dosimétrique</a:t>
            </a:r>
            <a:endParaRPr lang="fr-FR" sz="850" dirty="0">
              <a:solidFill>
                <a:srgbClr val="00B050"/>
              </a:solidFill>
            </a:endParaRPr>
          </a:p>
        </p:txBody>
      </p:sp>
      <p:sp>
        <p:nvSpPr>
          <p:cNvPr id="13" name="Rectangle à coins arrondis 12"/>
          <p:cNvSpPr/>
          <p:nvPr/>
        </p:nvSpPr>
        <p:spPr>
          <a:xfrm>
            <a:off x="6185476" y="1286466"/>
            <a:ext cx="877482" cy="1324304"/>
          </a:xfrm>
          <a:prstGeom prst="roundRect">
            <a:avLst/>
          </a:prstGeom>
          <a:no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900" dirty="0" smtClean="0">
                <a:solidFill>
                  <a:srgbClr val="FF0000"/>
                </a:solidFill>
              </a:rPr>
              <a:t>CQ pré-traitement </a:t>
            </a:r>
            <a:endParaRPr lang="fr-FR" sz="900" dirty="0">
              <a:solidFill>
                <a:srgbClr val="FF0000"/>
              </a:solidFill>
            </a:endParaRPr>
          </a:p>
        </p:txBody>
      </p:sp>
      <p:sp>
        <p:nvSpPr>
          <p:cNvPr id="14" name="Rectangle à coins arrondis 13"/>
          <p:cNvSpPr/>
          <p:nvPr/>
        </p:nvSpPr>
        <p:spPr>
          <a:xfrm>
            <a:off x="7210384" y="1286466"/>
            <a:ext cx="877482" cy="1324304"/>
          </a:xfrm>
          <a:prstGeom prst="roundRect">
            <a:avLst/>
          </a:prstGeom>
          <a:no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900" dirty="0" smtClean="0">
                <a:solidFill>
                  <a:srgbClr val="7030A0"/>
                </a:solidFill>
              </a:rPr>
              <a:t>Traitement</a:t>
            </a:r>
            <a:endParaRPr lang="fr-FR" sz="900" dirty="0">
              <a:solidFill>
                <a:srgbClr val="7030A0"/>
              </a:solidFill>
            </a:endParaRPr>
          </a:p>
        </p:txBody>
      </p:sp>
      <p:sp>
        <p:nvSpPr>
          <p:cNvPr id="15" name="Rectangle à coins arrondis 14"/>
          <p:cNvSpPr/>
          <p:nvPr/>
        </p:nvSpPr>
        <p:spPr>
          <a:xfrm>
            <a:off x="8229588" y="1286466"/>
            <a:ext cx="877482" cy="1324304"/>
          </a:xfrm>
          <a:prstGeom prst="roundRect">
            <a:avLst/>
          </a:prstGeom>
          <a:noFill/>
          <a:ln w="3175">
            <a:solidFill>
              <a:srgbClr val="CC0066"/>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900" dirty="0" smtClean="0">
                <a:solidFill>
                  <a:srgbClr val="CC0066"/>
                </a:solidFill>
              </a:rPr>
              <a:t>Suivi post-traitement</a:t>
            </a:r>
            <a:endParaRPr lang="fr-FR" sz="900" dirty="0">
              <a:solidFill>
                <a:srgbClr val="CC0066"/>
              </a:solidFill>
            </a:endParaRPr>
          </a:p>
        </p:txBody>
      </p:sp>
      <p:cxnSp>
        <p:nvCxnSpPr>
          <p:cNvPr id="17" name="Connecteur droit avec flèche 16"/>
          <p:cNvCxnSpPr>
            <a:stCxn id="6" idx="3"/>
            <a:endCxn id="7" idx="1"/>
          </p:cNvCxnSpPr>
          <p:nvPr/>
        </p:nvCxnSpPr>
        <p:spPr>
          <a:xfrm>
            <a:off x="907044" y="1948618"/>
            <a:ext cx="1506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cteur droit avec flèche 18"/>
          <p:cNvCxnSpPr>
            <a:stCxn id="7" idx="3"/>
            <a:endCxn id="8" idx="1"/>
          </p:cNvCxnSpPr>
          <p:nvPr/>
        </p:nvCxnSpPr>
        <p:spPr>
          <a:xfrm>
            <a:off x="1935185" y="1948618"/>
            <a:ext cx="1506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onnecteur droit avec flèche 20"/>
          <p:cNvCxnSpPr>
            <a:stCxn id="8" idx="3"/>
            <a:endCxn id="9" idx="1"/>
          </p:cNvCxnSpPr>
          <p:nvPr/>
        </p:nvCxnSpPr>
        <p:spPr>
          <a:xfrm>
            <a:off x="2963326" y="1948618"/>
            <a:ext cx="1474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eur droit avec flèche 22"/>
          <p:cNvCxnSpPr>
            <a:stCxn id="9" idx="3"/>
            <a:endCxn id="10" idx="1"/>
          </p:cNvCxnSpPr>
          <p:nvPr/>
        </p:nvCxnSpPr>
        <p:spPr>
          <a:xfrm>
            <a:off x="4020670" y="1948618"/>
            <a:ext cx="1149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Connecteur droit avec flèche 24"/>
          <p:cNvCxnSpPr>
            <a:stCxn id="10" idx="3"/>
            <a:endCxn id="12" idx="1"/>
          </p:cNvCxnSpPr>
          <p:nvPr/>
        </p:nvCxnSpPr>
        <p:spPr>
          <a:xfrm>
            <a:off x="5013142" y="1948618"/>
            <a:ext cx="1474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Connecteur droit avec flèche 28"/>
          <p:cNvCxnSpPr>
            <a:stCxn id="12" idx="3"/>
            <a:endCxn id="13" idx="1"/>
          </p:cNvCxnSpPr>
          <p:nvPr/>
        </p:nvCxnSpPr>
        <p:spPr>
          <a:xfrm>
            <a:off x="6038050" y="1948618"/>
            <a:ext cx="1474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eur droit avec flèche 30"/>
          <p:cNvCxnSpPr>
            <a:stCxn id="13" idx="3"/>
            <a:endCxn id="14" idx="1"/>
          </p:cNvCxnSpPr>
          <p:nvPr/>
        </p:nvCxnSpPr>
        <p:spPr>
          <a:xfrm>
            <a:off x="7062958" y="1948618"/>
            <a:ext cx="1474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eur droit avec flèche 32"/>
          <p:cNvCxnSpPr>
            <a:stCxn id="14" idx="3"/>
            <a:endCxn id="15" idx="1"/>
          </p:cNvCxnSpPr>
          <p:nvPr/>
        </p:nvCxnSpPr>
        <p:spPr>
          <a:xfrm>
            <a:off x="8087866" y="1948618"/>
            <a:ext cx="14172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4" name="Picture 2" descr="SOMATOM go.Open Pro"/>
          <p:cNvPicPr>
            <a:picLocks noChangeAspect="1" noChangeArrowheads="1"/>
          </p:cNvPicPr>
          <p:nvPr/>
        </p:nvPicPr>
        <p:blipFill rotWithShape="1">
          <a:blip r:embed="rId3" cstate="hqprint">
            <a:extLst>
              <a:ext uri="{28A0092B-C50C-407E-A947-70E740481C1C}">
                <a14:useLocalDpi xmlns:a14="http://schemas.microsoft.com/office/drawing/2010/main" val="0"/>
              </a:ext>
            </a:extLst>
          </a:blip>
          <a:srcRect l="7952" r="19312"/>
          <a:stretch/>
        </p:blipFill>
        <p:spPr bwMode="auto">
          <a:xfrm>
            <a:off x="4167346" y="1765076"/>
            <a:ext cx="809307" cy="62626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à coins arrondis 1"/>
          <p:cNvSpPr/>
          <p:nvPr/>
        </p:nvSpPr>
        <p:spPr>
          <a:xfrm>
            <a:off x="5160568" y="2790265"/>
            <a:ext cx="907257" cy="619091"/>
          </a:xfrm>
          <a:prstGeom prst="roundRect">
            <a:avLst/>
          </a:prstGeom>
          <a:solidFill>
            <a:srgbClr val="00B050">
              <a:alpha val="20000"/>
            </a:srgbClr>
          </a:solidFill>
          <a:ln w="31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smtClean="0">
                <a:solidFill>
                  <a:schemeClr val="tx1"/>
                </a:solidFill>
              </a:rPr>
              <a:t>Fusion</a:t>
            </a:r>
          </a:p>
          <a:p>
            <a:pPr algn="ctr"/>
            <a:r>
              <a:rPr lang="fr-FR" sz="900" dirty="0" smtClean="0">
                <a:solidFill>
                  <a:schemeClr val="tx1"/>
                </a:solidFill>
              </a:rPr>
              <a:t>Dessin</a:t>
            </a:r>
          </a:p>
          <a:p>
            <a:pPr algn="ctr"/>
            <a:r>
              <a:rPr lang="fr-FR" sz="900" dirty="0" smtClean="0">
                <a:solidFill>
                  <a:schemeClr val="tx1"/>
                </a:solidFill>
              </a:rPr>
              <a:t>Balistique</a:t>
            </a:r>
          </a:p>
          <a:p>
            <a:pPr algn="ctr"/>
            <a:r>
              <a:rPr lang="fr-FR" sz="900" dirty="0" smtClean="0">
                <a:solidFill>
                  <a:schemeClr val="tx1"/>
                </a:solidFill>
              </a:rPr>
              <a:t>Optimisation</a:t>
            </a:r>
          </a:p>
        </p:txBody>
      </p:sp>
      <p:pic>
        <p:nvPicPr>
          <p:cNvPr id="1028" name="Picture 4" descr="Le débrief de l'ASEF | Association Santé Environnement France"/>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flipH="1">
            <a:off x="3469341" y="1907095"/>
            <a:ext cx="247748" cy="62986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www.asef-asso.fr/wp-content/uploads/2017/11/bonhommeblancmedicalequipe.jpg"/>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1116462" y="1857404"/>
            <a:ext cx="754650" cy="507031"/>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Le débrief de l'ASEF | Association Santé Environnement Franc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300706" y="1684876"/>
            <a:ext cx="335154" cy="85208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oster 3d personnes blanches de médecin - PIXERS.FR"/>
          <p:cNvPicPr>
            <a:picLocks noChangeAspect="1" noChangeArrowheads="1"/>
          </p:cNvPicPr>
          <p:nvPr/>
        </p:nvPicPr>
        <p:blipFill rotWithShape="1">
          <a:blip r:embed="rId6" cstate="hqprint">
            <a:extLst>
              <a:ext uri="{28A0092B-C50C-407E-A947-70E740481C1C}">
                <a14:useLocalDpi xmlns:a14="http://schemas.microsoft.com/office/drawing/2010/main" val="0"/>
              </a:ext>
            </a:extLst>
          </a:blip>
          <a:srcRect l="5217" t="9825" r="10244" b="6092"/>
          <a:stretch/>
        </p:blipFill>
        <p:spPr bwMode="auto">
          <a:xfrm>
            <a:off x="8301421" y="1725220"/>
            <a:ext cx="736179" cy="732199"/>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à coins arrondis 29"/>
          <p:cNvSpPr/>
          <p:nvPr/>
        </p:nvSpPr>
        <p:spPr>
          <a:xfrm>
            <a:off x="5594957" y="3728800"/>
            <a:ext cx="1062152" cy="870909"/>
          </a:xfrm>
          <a:prstGeom prst="roundRect">
            <a:avLst/>
          </a:prstGeom>
          <a:gradFill>
            <a:gsLst>
              <a:gs pos="0">
                <a:srgbClr val="00B050">
                  <a:alpha val="39000"/>
                </a:srgbClr>
              </a:gs>
              <a:gs pos="32000">
                <a:srgbClr val="92D050">
                  <a:alpha val="42000"/>
                </a:srgbClr>
              </a:gs>
              <a:gs pos="71000">
                <a:srgbClr val="FF0000">
                  <a:alpha val="15000"/>
                </a:srgbClr>
              </a:gs>
              <a:gs pos="100000">
                <a:srgbClr val="FF0000">
                  <a:alpha val="62000"/>
                </a:srgbClr>
              </a:gs>
            </a:gsLst>
            <a:lin ang="5400000" scaled="1"/>
          </a:gradFill>
          <a:ln w="31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smtClean="0">
                <a:solidFill>
                  <a:schemeClr val="tx1"/>
                </a:solidFill>
              </a:rPr>
              <a:t>Validation du plan par le physicien et radiothérapeute</a:t>
            </a:r>
          </a:p>
          <a:p>
            <a:pPr algn="ctr"/>
            <a:r>
              <a:rPr lang="fr-FR" sz="900" dirty="0" smtClean="0">
                <a:solidFill>
                  <a:schemeClr val="tx1"/>
                </a:solidFill>
              </a:rPr>
              <a:t>Transfert sur le SIRT </a:t>
            </a:r>
          </a:p>
        </p:txBody>
      </p:sp>
      <p:sp>
        <p:nvSpPr>
          <p:cNvPr id="32" name="Rectangle à coins arrondis 31"/>
          <p:cNvSpPr/>
          <p:nvPr/>
        </p:nvSpPr>
        <p:spPr>
          <a:xfrm>
            <a:off x="4118370" y="2790265"/>
            <a:ext cx="907257" cy="619091"/>
          </a:xfrm>
          <a:prstGeom prst="roundRect">
            <a:avLst/>
          </a:prstGeom>
          <a:solidFill>
            <a:schemeClr val="accent4">
              <a:alpha val="20000"/>
            </a:schemeClr>
          </a:solid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smtClean="0">
                <a:solidFill>
                  <a:schemeClr val="tx1"/>
                </a:solidFill>
              </a:rPr>
              <a:t>Contourage </a:t>
            </a:r>
          </a:p>
        </p:txBody>
      </p:sp>
      <p:sp>
        <p:nvSpPr>
          <p:cNvPr id="36" name="Rectangle à coins arrondis 35"/>
          <p:cNvSpPr/>
          <p:nvPr/>
        </p:nvSpPr>
        <p:spPr>
          <a:xfrm>
            <a:off x="8214700" y="2790265"/>
            <a:ext cx="907257" cy="619091"/>
          </a:xfrm>
          <a:prstGeom prst="roundRect">
            <a:avLst/>
          </a:prstGeom>
          <a:solidFill>
            <a:srgbClr val="CC0066">
              <a:alpha val="20000"/>
            </a:srgbClr>
          </a:solidFill>
          <a:ln w="3175">
            <a:solidFill>
              <a:srgbClr val="CC00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850" dirty="0" smtClean="0">
                <a:solidFill>
                  <a:schemeClr val="tx1"/>
                </a:solidFill>
              </a:rPr>
              <a:t>Consultation hebdomadaire </a:t>
            </a:r>
          </a:p>
        </p:txBody>
      </p:sp>
      <p:sp>
        <p:nvSpPr>
          <p:cNvPr id="37" name="Rectangle à coins arrondis 36"/>
          <p:cNvSpPr/>
          <p:nvPr/>
        </p:nvSpPr>
        <p:spPr>
          <a:xfrm>
            <a:off x="2010514" y="2790264"/>
            <a:ext cx="1039795" cy="619091"/>
          </a:xfrm>
          <a:prstGeom prst="roundRect">
            <a:avLst/>
          </a:prstGeom>
          <a:solidFill>
            <a:schemeClr val="accent6">
              <a:alpha val="20000"/>
            </a:schemeClr>
          </a:solidFill>
          <a:ln w="31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800" dirty="0" smtClean="0">
                <a:solidFill>
                  <a:schemeClr val="tx1"/>
                </a:solidFill>
              </a:rPr>
              <a:t>Prescription sur le SIRT</a:t>
            </a:r>
          </a:p>
          <a:p>
            <a:pPr algn="ctr"/>
            <a:r>
              <a:rPr lang="fr-FR" sz="800" dirty="0" smtClean="0">
                <a:solidFill>
                  <a:schemeClr val="tx1"/>
                </a:solidFill>
              </a:rPr>
              <a:t>Courrier sur le SIH</a:t>
            </a:r>
          </a:p>
        </p:txBody>
      </p:sp>
      <p:pic>
        <p:nvPicPr>
          <p:cNvPr id="18" name="Image 17"/>
          <p:cNvPicPr>
            <a:picLocks noChangeAspect="1"/>
          </p:cNvPicPr>
          <p:nvPr/>
        </p:nvPicPr>
        <p:blipFill rotWithShape="1">
          <a:blip r:embed="rId7" cstate="hqprint">
            <a:extLst>
              <a:ext uri="{28A0092B-C50C-407E-A947-70E740481C1C}">
                <a14:useLocalDpi xmlns:a14="http://schemas.microsoft.com/office/drawing/2010/main" val="0"/>
              </a:ext>
            </a:extLst>
          </a:blip>
          <a:srcRect l="23856" t="22221" r="23726" b="35200"/>
          <a:stretch/>
        </p:blipFill>
        <p:spPr>
          <a:xfrm>
            <a:off x="2254897" y="1911060"/>
            <a:ext cx="531327" cy="431587"/>
          </a:xfrm>
          <a:prstGeom prst="rect">
            <a:avLst/>
          </a:prstGeom>
        </p:spPr>
      </p:pic>
      <p:pic>
        <p:nvPicPr>
          <p:cNvPr id="38" name="Image 37"/>
          <p:cNvPicPr>
            <a:picLocks noChangeAspect="1"/>
          </p:cNvPicPr>
          <p:nvPr/>
        </p:nvPicPr>
        <p:blipFill rotWithShape="1">
          <a:blip r:embed="rId8"/>
          <a:srcRect l="5345" t="2490"/>
          <a:stretch/>
        </p:blipFill>
        <p:spPr>
          <a:xfrm>
            <a:off x="5250876" y="1864542"/>
            <a:ext cx="688161" cy="454270"/>
          </a:xfrm>
          <a:prstGeom prst="rect">
            <a:avLst/>
          </a:prstGeom>
        </p:spPr>
      </p:pic>
      <p:pic>
        <p:nvPicPr>
          <p:cNvPr id="39" name="Picture 2" descr="Used VARIAN iX Silhouette Linear Accelerator Un Vendre - DOTmed Liste  #3018867:"/>
          <p:cNvPicPr>
            <a:picLocks noChangeAspect="1" noChangeArrowheads="1"/>
          </p:cNvPicPr>
          <p:nvPr/>
        </p:nvPicPr>
        <p:blipFill>
          <a:blip r:embed="rId9" cstate="hqprint">
            <a:extLst>
              <a:ext uri="{28A0092B-C50C-407E-A947-70E740481C1C}">
                <a14:useLocalDpi xmlns:a14="http://schemas.microsoft.com/office/drawing/2010/main" val="0"/>
              </a:ext>
            </a:extLst>
          </a:blip>
          <a:srcRect/>
          <a:stretch>
            <a:fillRect/>
          </a:stretch>
        </p:blipFill>
        <p:spPr bwMode="auto">
          <a:xfrm>
            <a:off x="7313103" y="1837931"/>
            <a:ext cx="672043" cy="51803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OCTAVIUS II - PTW Freiburg GmbH"/>
          <p:cNvPicPr>
            <a:picLocks noChangeAspect="1" noChangeArrowheads="1"/>
          </p:cNvPicPr>
          <p:nvPr/>
        </p:nvPicPr>
        <p:blipFill rotWithShape="1">
          <a:blip r:embed="rId10" cstate="hqprint">
            <a:extLst>
              <a:ext uri="{28A0092B-C50C-407E-A947-70E740481C1C}">
                <a14:useLocalDpi xmlns:a14="http://schemas.microsoft.com/office/drawing/2010/main" val="0"/>
              </a:ext>
            </a:extLst>
          </a:blip>
          <a:srcRect l="30089" t="16123" r="28452" b="11467"/>
          <a:stretch/>
        </p:blipFill>
        <p:spPr bwMode="auto">
          <a:xfrm>
            <a:off x="6348700" y="1837931"/>
            <a:ext cx="566832" cy="5557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6892927"/>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fr-FR" dirty="0" smtClean="0"/>
              <a:t>Consultation initiale</a:t>
            </a:r>
          </a:p>
          <a:p>
            <a:endParaRPr lang="fr-FR" dirty="0"/>
          </a:p>
          <a:p>
            <a:pPr lvl="1"/>
            <a:r>
              <a:rPr lang="fr-FR" dirty="0" smtClean="0"/>
              <a:t>Acteurs : médecins spécialisés, radiothérapeutes et oncologues. </a:t>
            </a:r>
          </a:p>
          <a:p>
            <a:pPr lvl="1"/>
            <a:endParaRPr lang="fr-FR" dirty="0"/>
          </a:p>
          <a:p>
            <a:pPr lvl="1"/>
            <a:r>
              <a:rPr lang="fr-FR" sz="1100" dirty="0" smtClean="0"/>
              <a:t>Le médecin spécialisé ou radiothérapeute recueille toutes les données nécessaires afin d'étudier le dossier en RCP.  </a:t>
            </a:r>
          </a:p>
          <a:p>
            <a:pPr lvl="1"/>
            <a:endParaRPr lang="fr-FR" sz="1100" dirty="0"/>
          </a:p>
          <a:p>
            <a:pPr lvl="1"/>
            <a:r>
              <a:rPr lang="fr-FR" sz="1100" dirty="0" smtClean="0"/>
              <a:t>Pour un cancer du sein, la découverte peut se faire par l’</a:t>
            </a:r>
            <a:r>
              <a:rPr lang="fr-FR" sz="1100" dirty="0" err="1" smtClean="0"/>
              <a:t>auto-palpation</a:t>
            </a:r>
            <a:r>
              <a:rPr lang="fr-FR" sz="1100" dirty="0" smtClean="0"/>
              <a:t> ou une mammographie de dépistage. </a:t>
            </a:r>
          </a:p>
          <a:p>
            <a:pPr lvl="1"/>
            <a:endParaRPr lang="fr-FR" sz="1100" dirty="0"/>
          </a:p>
          <a:p>
            <a:pPr lvl="1"/>
            <a:r>
              <a:rPr lang="fr-FR" sz="1100" b="1" dirty="0"/>
              <a:t>Les prochaines étapes sont détaillées pour un traitement de cancer de sein.  </a:t>
            </a:r>
          </a:p>
          <a:p>
            <a:pPr lvl="1"/>
            <a:endParaRPr lang="fr-FR" dirty="0" smtClean="0"/>
          </a:p>
          <a:p>
            <a:pPr lvl="1"/>
            <a:endParaRPr lang="fr-FR" dirty="0"/>
          </a:p>
          <a:p>
            <a:pPr lvl="1"/>
            <a:endParaRPr lang="fr-FR" dirty="0" smtClean="0"/>
          </a:p>
          <a:p>
            <a:pPr lvl="1"/>
            <a:endParaRPr lang="fr-FR" dirty="0"/>
          </a:p>
          <a:p>
            <a:pPr lvl="1"/>
            <a:endParaRPr lang="fr-FR" dirty="0" smtClean="0"/>
          </a:p>
          <a:p>
            <a:pPr lvl="1"/>
            <a:endParaRPr lang="fr-FR" dirty="0"/>
          </a:p>
          <a:p>
            <a:pPr lvl="1"/>
            <a:endParaRPr lang="fr-FR" dirty="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pic>
        <p:nvPicPr>
          <p:cNvPr id="2050" name="Picture 2" descr="https://cdn-icons.flaticon.com/png/512/2750/premium/2750269.png?token=exp=1658845809~hmac=b3efd7d41d5514064051df538d435349"/>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298861" y="300712"/>
            <a:ext cx="568094" cy="568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2964266"/>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algn="just"/>
            <a:r>
              <a:rPr lang="fr-FR" dirty="0" smtClean="0"/>
              <a:t>Réunion de concertation pluridisciplinaire (RCP)</a:t>
            </a:r>
          </a:p>
          <a:p>
            <a:pPr algn="just"/>
            <a:endParaRPr lang="fr-FR" dirty="0" smtClean="0"/>
          </a:p>
          <a:p>
            <a:pPr lvl="1"/>
            <a:r>
              <a:rPr lang="fr-FR" dirty="0" smtClean="0"/>
              <a:t>Acteurs : chirurgiens, anatomopathologistes, oncologues, radiothérapeutes et secrétaires. </a:t>
            </a:r>
          </a:p>
          <a:p>
            <a:pPr lvl="1"/>
            <a:endParaRPr lang="fr-FR" dirty="0" smtClean="0"/>
          </a:p>
          <a:p>
            <a:pPr lvl="1" algn="just"/>
            <a:r>
              <a:rPr lang="fr-FR" sz="1100" b="0" dirty="0" smtClean="0"/>
              <a:t>Les médecins discutent de la situation d’un patient, des traitements possibles et accordent au patient la meilleure prise en charge en fonction des dernières études scientifiques. </a:t>
            </a:r>
          </a:p>
          <a:p>
            <a:pPr lvl="1"/>
            <a:r>
              <a:rPr lang="fr-FR" sz="1100" dirty="0" smtClean="0"/>
              <a:t>L’</a:t>
            </a:r>
            <a:r>
              <a:rPr lang="fr-FR" sz="1100" dirty="0"/>
              <a:t> </a:t>
            </a:r>
            <a:r>
              <a:rPr lang="fr-FR" sz="1100" dirty="0" smtClean="0"/>
              <a:t>anatomopathologiste présente les résultats obtenus à partir des biopsies réalisées. </a:t>
            </a:r>
            <a:endParaRPr lang="fr-FR" sz="1100" b="0" dirty="0" smtClean="0"/>
          </a:p>
          <a:p>
            <a:pPr lvl="1" algn="just"/>
            <a:r>
              <a:rPr lang="fr-FR" sz="1100" dirty="0"/>
              <a:t>Une RCP à visée diagnostique ou thérapeutique doit se faire en présence d’au moins </a:t>
            </a:r>
            <a:r>
              <a:rPr lang="fr-FR" sz="1100" dirty="0" smtClean="0"/>
              <a:t>trois </a:t>
            </a:r>
            <a:r>
              <a:rPr lang="fr-FR" sz="1100" dirty="0"/>
              <a:t>médecins de spécialités </a:t>
            </a:r>
            <a:r>
              <a:rPr lang="fr-FR" sz="1100" dirty="0" smtClean="0"/>
              <a:t>différentes. </a:t>
            </a:r>
          </a:p>
          <a:p>
            <a:pPr lvl="1" algn="just"/>
            <a:r>
              <a:rPr lang="fr-FR" sz="1100" dirty="0" smtClean="0"/>
              <a:t>La secrétaire inscrit dans le dossier de chaque patient la décision retenue pour son traitement (chimiothérapie, radiothérapie, hormonothérapie, bilan d’extension). </a:t>
            </a:r>
          </a:p>
          <a:p>
            <a:pPr lvl="1" algn="just"/>
            <a:r>
              <a:rPr lang="fr-FR" sz="1100" dirty="0"/>
              <a:t>Si le traitement </a:t>
            </a:r>
            <a:r>
              <a:rPr lang="fr-FR" sz="1100" dirty="0" smtClean="0"/>
              <a:t>délivré </a:t>
            </a:r>
            <a:r>
              <a:rPr lang="fr-FR" sz="1100" dirty="0"/>
              <a:t>diffère de la proposition de la RCP, les raisons doivent être argumentées par le médecin référent et inscrites dans le dossier du </a:t>
            </a:r>
            <a:r>
              <a:rPr lang="fr-FR" sz="1100" dirty="0" smtClean="0"/>
              <a:t>patient.</a:t>
            </a:r>
            <a:r>
              <a:rPr lang="fr-FR" sz="1100" baseline="30000" dirty="0" smtClean="0">
                <a:solidFill>
                  <a:srgbClr val="ED949B"/>
                </a:solidFill>
              </a:rPr>
              <a:t>1</a:t>
            </a:r>
            <a:endParaRPr lang="fr-FR" sz="1100" dirty="0" smtClean="0"/>
          </a:p>
          <a:p>
            <a:pPr lvl="1" algn="just"/>
            <a:endParaRPr lang="fr-FR" dirty="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sp>
        <p:nvSpPr>
          <p:cNvPr id="5" name="ZoneTexte 4"/>
          <p:cNvSpPr txBox="1"/>
          <p:nvPr/>
        </p:nvSpPr>
        <p:spPr>
          <a:xfrm>
            <a:off x="1002687" y="4693364"/>
            <a:ext cx="3983783" cy="246221"/>
          </a:xfrm>
          <a:prstGeom prst="rect">
            <a:avLst/>
          </a:prstGeom>
          <a:noFill/>
        </p:spPr>
        <p:txBody>
          <a:bodyPr wrap="none" rtlCol="0">
            <a:spAutoFit/>
          </a:bodyPr>
          <a:lstStyle/>
          <a:p>
            <a:r>
              <a:rPr lang="fr-FR" sz="1000" i="1" dirty="0" smtClean="0">
                <a:solidFill>
                  <a:srgbClr val="ED949B"/>
                </a:solidFill>
                <a:latin typeface="Arial" panose="020B0604020202020204" pitchFamily="34" charset="0"/>
                <a:cs typeface="Arial" panose="020B0604020202020204" pitchFamily="34" charset="0"/>
              </a:rPr>
              <a:t>1 : HAS - Réunion de concertation pluridisciplinaire, novembre 2017</a:t>
            </a:r>
            <a:endParaRPr lang="fr-FR" sz="1000" i="1" dirty="0">
              <a:solidFill>
                <a:srgbClr val="ED949B"/>
              </a:solidFill>
              <a:latin typeface="Arial" panose="020B0604020202020204" pitchFamily="34" charset="0"/>
              <a:cs typeface="Arial" panose="020B0604020202020204" pitchFamily="34" charset="0"/>
            </a:endParaRPr>
          </a:p>
        </p:txBody>
      </p:sp>
      <p:pic>
        <p:nvPicPr>
          <p:cNvPr id="6" name="Picture 6" descr="https://www.asef-asso.fr/wp-content/uploads/2017/11/bonhommeblancmedicalequipe.jpg"/>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085075" y="323556"/>
            <a:ext cx="754650" cy="507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851866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628650" y="985235"/>
            <a:ext cx="8307388" cy="1522642"/>
          </a:xfrm>
        </p:spPr>
        <p:txBody>
          <a:bodyPr/>
          <a:lstStyle/>
          <a:p>
            <a:r>
              <a:rPr lang="fr-FR" dirty="0" smtClean="0"/>
              <a:t>Définition indication RT et prescription</a:t>
            </a:r>
          </a:p>
          <a:p>
            <a:endParaRPr lang="fr-FR" dirty="0" smtClean="0"/>
          </a:p>
          <a:p>
            <a:pPr lvl="1"/>
            <a:r>
              <a:rPr lang="fr-FR" dirty="0" smtClean="0"/>
              <a:t>Acteur : radiothérapeute</a:t>
            </a:r>
          </a:p>
          <a:p>
            <a:pPr lvl="1"/>
            <a:endParaRPr lang="fr-FR" dirty="0"/>
          </a:p>
          <a:p>
            <a:pPr lvl="1"/>
            <a:r>
              <a:rPr lang="fr-FR" sz="1100" dirty="0" smtClean="0"/>
              <a:t>La prise en charge décidée à la suite de la RCP est inscrite dans le SIH. </a:t>
            </a:r>
          </a:p>
          <a:p>
            <a:pPr lvl="1"/>
            <a:r>
              <a:rPr lang="fr-FR" sz="1100" dirty="0" smtClean="0"/>
              <a:t>La prescription est ensuite inscrite par le radiothérapeute sur le SIRT. </a:t>
            </a:r>
            <a:endParaRPr lang="fr-FR" sz="1100" dirty="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sp>
        <p:nvSpPr>
          <p:cNvPr id="6" name="ZoneTexte 5"/>
          <p:cNvSpPr txBox="1"/>
          <p:nvPr/>
        </p:nvSpPr>
        <p:spPr>
          <a:xfrm>
            <a:off x="5922726" y="3801463"/>
            <a:ext cx="1757212" cy="246221"/>
          </a:xfrm>
          <a:prstGeom prst="rect">
            <a:avLst/>
          </a:prstGeom>
          <a:noFill/>
        </p:spPr>
        <p:txBody>
          <a:bodyPr wrap="none" rtlCol="0">
            <a:spAutoFit/>
          </a:bodyPr>
          <a:lstStyle/>
          <a:p>
            <a:r>
              <a:rPr lang="fr-FR" sz="1000" i="1" dirty="0" smtClean="0">
                <a:solidFill>
                  <a:srgbClr val="ED949B"/>
                </a:solidFill>
              </a:rPr>
              <a:t>Prescription inscrite sur le SIRT</a:t>
            </a:r>
            <a:endParaRPr lang="fr-FR" sz="1000" i="1" dirty="0">
              <a:solidFill>
                <a:srgbClr val="ED949B"/>
              </a:solidFill>
            </a:endParaRPr>
          </a:p>
        </p:txBody>
      </p:sp>
      <p:sp>
        <p:nvSpPr>
          <p:cNvPr id="8" name="ZoneTexte 7"/>
          <p:cNvSpPr txBox="1"/>
          <p:nvPr/>
        </p:nvSpPr>
        <p:spPr>
          <a:xfrm>
            <a:off x="1643412" y="3801463"/>
            <a:ext cx="1656223" cy="246221"/>
          </a:xfrm>
          <a:prstGeom prst="rect">
            <a:avLst/>
          </a:prstGeom>
          <a:noFill/>
        </p:spPr>
        <p:txBody>
          <a:bodyPr wrap="none" rtlCol="0">
            <a:spAutoFit/>
          </a:bodyPr>
          <a:lstStyle/>
          <a:p>
            <a:r>
              <a:rPr lang="fr-FR" sz="1000" i="1" dirty="0" smtClean="0">
                <a:solidFill>
                  <a:srgbClr val="ED949B"/>
                </a:solidFill>
              </a:rPr>
              <a:t>Indication inscrite sur le SIH</a:t>
            </a:r>
            <a:endParaRPr lang="fr-FR" sz="1000" i="1" dirty="0">
              <a:solidFill>
                <a:srgbClr val="ED949B"/>
              </a:solidFill>
            </a:endParaRPr>
          </a:p>
        </p:txBody>
      </p:sp>
      <p:pic>
        <p:nvPicPr>
          <p:cNvPr id="9" name="Image 8"/>
          <p:cNvPicPr>
            <a:picLocks noChangeAspect="1"/>
          </p:cNvPicPr>
          <p:nvPr/>
        </p:nvPicPr>
        <p:blipFill>
          <a:blip r:embed="rId2"/>
          <a:stretch>
            <a:fillRect/>
          </a:stretch>
        </p:blipFill>
        <p:spPr>
          <a:xfrm>
            <a:off x="4870278" y="2880304"/>
            <a:ext cx="3862107" cy="921159"/>
          </a:xfrm>
          <a:prstGeom prst="rect">
            <a:avLst/>
          </a:prstGeom>
        </p:spPr>
      </p:pic>
      <p:pic>
        <p:nvPicPr>
          <p:cNvPr id="10" name="Image 9"/>
          <p:cNvPicPr>
            <a:picLocks noChangeAspect="1"/>
          </p:cNvPicPr>
          <p:nvPr/>
        </p:nvPicPr>
        <p:blipFill rotWithShape="1">
          <a:blip r:embed="rId3"/>
          <a:srcRect r="23673"/>
          <a:stretch/>
        </p:blipFill>
        <p:spPr>
          <a:xfrm>
            <a:off x="628650" y="2880304"/>
            <a:ext cx="3685746" cy="921159"/>
          </a:xfrm>
          <a:prstGeom prst="rect">
            <a:avLst/>
          </a:prstGeom>
        </p:spPr>
      </p:pic>
      <p:pic>
        <p:nvPicPr>
          <p:cNvPr id="11" name="Image 10"/>
          <p:cNvPicPr>
            <a:picLocks noChangeAspect="1"/>
          </p:cNvPicPr>
          <p:nvPr/>
        </p:nvPicPr>
        <p:blipFill rotWithShape="1">
          <a:blip r:embed="rId4" cstate="hqprint">
            <a:extLst>
              <a:ext uri="{28A0092B-C50C-407E-A947-70E740481C1C}">
                <a14:useLocalDpi xmlns:a14="http://schemas.microsoft.com/office/drawing/2010/main" val="0"/>
              </a:ext>
            </a:extLst>
          </a:blip>
          <a:srcRect l="23856" t="22221" r="23726" b="35200"/>
          <a:stretch/>
        </p:blipFill>
        <p:spPr>
          <a:xfrm>
            <a:off x="8127108" y="338932"/>
            <a:ext cx="605277" cy="491655"/>
          </a:xfrm>
          <a:prstGeom prst="rect">
            <a:avLst/>
          </a:prstGeom>
        </p:spPr>
      </p:pic>
    </p:spTree>
    <p:extLst>
      <p:ext uri="{BB962C8B-B14F-4D97-AF65-F5344CB8AC3E}">
        <p14:creationId xmlns:p14="http://schemas.microsoft.com/office/powerpoint/2010/main" val="2655856896"/>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fr-FR" dirty="0" smtClean="0"/>
              <a:t>Consultation d’annonce</a:t>
            </a:r>
          </a:p>
          <a:p>
            <a:endParaRPr lang="fr-FR" dirty="0"/>
          </a:p>
          <a:p>
            <a:pPr lvl="1"/>
            <a:r>
              <a:rPr lang="fr-FR" dirty="0" smtClean="0"/>
              <a:t>Acteur : </a:t>
            </a:r>
            <a:r>
              <a:rPr lang="fr-FR" dirty="0" smtClean="0"/>
              <a:t>radiothérapeute</a:t>
            </a:r>
          </a:p>
          <a:p>
            <a:pPr lvl="1"/>
            <a:endParaRPr lang="fr-FR" dirty="0"/>
          </a:p>
          <a:p>
            <a:pPr lvl="1"/>
            <a:r>
              <a:rPr lang="fr-FR" sz="1100" dirty="0" smtClean="0"/>
              <a:t>Le radiothérapeute </a:t>
            </a:r>
            <a:r>
              <a:rPr lang="fr-FR" sz="1100" dirty="0" smtClean="0"/>
              <a:t>vérifie </a:t>
            </a:r>
            <a:r>
              <a:rPr lang="fr-FR" sz="1100" dirty="0" smtClean="0"/>
              <a:t>les informations du dossier du patient. Il informe </a:t>
            </a:r>
            <a:r>
              <a:rPr lang="fr-FR" sz="1100" dirty="0"/>
              <a:t>le patient des </a:t>
            </a:r>
            <a:r>
              <a:rPr lang="fr-FR" sz="1100" dirty="0" smtClean="0"/>
              <a:t>résultats </a:t>
            </a:r>
            <a:r>
              <a:rPr lang="fr-FR" sz="1100" dirty="0"/>
              <a:t>du bilan d’extension et des propositions thérapeutiques </a:t>
            </a:r>
            <a:r>
              <a:rPr lang="fr-FR" sz="1100" dirty="0" smtClean="0"/>
              <a:t>possibles. Les effets secondaires précoces ou tardifs sont également expliqués au patient. Un programme personnalisé de soins (PPS) est remis au patient, décrivant les différentes étapes du traitement.</a:t>
            </a:r>
            <a:r>
              <a:rPr lang="fr-FR" sz="1100" baseline="30000" dirty="0" smtClean="0">
                <a:solidFill>
                  <a:srgbClr val="ED949B"/>
                </a:solidFill>
              </a:rPr>
              <a:t>2</a:t>
            </a:r>
            <a:endParaRPr lang="fr-FR" sz="1100" dirty="0" smtClean="0"/>
          </a:p>
          <a:p>
            <a:pPr lvl="1"/>
            <a:r>
              <a:rPr lang="fr-FR" sz="1100" dirty="0" smtClean="0"/>
              <a:t>Des soins de support peuvent être proposés au patient. </a:t>
            </a:r>
          </a:p>
          <a:p>
            <a:pPr lvl="1"/>
            <a:r>
              <a:rPr lang="fr-FR" sz="1100" dirty="0" smtClean="0"/>
              <a:t>Un compte-rendu est rédigé sur le SIH. </a:t>
            </a:r>
            <a:endParaRPr lang="fr-FR" sz="1100" dirty="0"/>
          </a:p>
          <a:p>
            <a:pPr lvl="1"/>
            <a:endParaRPr lang="fr-FR" dirty="0" smtClean="0"/>
          </a:p>
          <a:p>
            <a:pPr lvl="1"/>
            <a:r>
              <a:rPr lang="fr-FR" b="1" dirty="0" smtClean="0"/>
              <a:t>Consultation d’accueil </a:t>
            </a:r>
          </a:p>
          <a:p>
            <a:pPr lvl="1"/>
            <a:r>
              <a:rPr lang="fr-FR" dirty="0"/>
              <a:t>Acteur : MERM</a:t>
            </a:r>
          </a:p>
          <a:p>
            <a:pPr lvl="1"/>
            <a:endParaRPr lang="fr-FR" dirty="0" smtClean="0"/>
          </a:p>
          <a:p>
            <a:pPr lvl="1"/>
            <a:r>
              <a:rPr lang="fr-FR" sz="1100" dirty="0" smtClean="0"/>
              <a:t>Une consultation d’accueil peut être effectuée pour certains patients (essentiellement traitements pelvis et seins). Celle-ci permet d’expliquer au patient le déroulé du scanner et des séances de traitement. Elle permet également de répondre aux questions éventuelles des patients. Le manipulateur finit par une visite du service (scanner + </a:t>
            </a:r>
            <a:r>
              <a:rPr lang="fr-FR" sz="1100" dirty="0" err="1" smtClean="0"/>
              <a:t>Clinac</a:t>
            </a:r>
            <a:r>
              <a:rPr lang="fr-FR" sz="1100" dirty="0" smtClean="0"/>
              <a:t> 2). </a:t>
            </a:r>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sp>
        <p:nvSpPr>
          <p:cNvPr id="5" name="ZoneTexte 4"/>
          <p:cNvSpPr txBox="1"/>
          <p:nvPr/>
        </p:nvSpPr>
        <p:spPr>
          <a:xfrm>
            <a:off x="1002687" y="4693364"/>
            <a:ext cx="4132863" cy="246221"/>
          </a:xfrm>
          <a:prstGeom prst="rect">
            <a:avLst/>
          </a:prstGeom>
          <a:noFill/>
        </p:spPr>
        <p:txBody>
          <a:bodyPr wrap="none" rtlCol="0">
            <a:spAutoFit/>
          </a:bodyPr>
          <a:lstStyle/>
          <a:p>
            <a:r>
              <a:rPr lang="fr-FR" sz="1000" i="1" dirty="0">
                <a:solidFill>
                  <a:srgbClr val="ED949B"/>
                </a:solidFill>
                <a:latin typeface="Arial" panose="020B0604020202020204" pitchFamily="34" charset="0"/>
                <a:cs typeface="Arial" panose="020B0604020202020204" pitchFamily="34" charset="0"/>
              </a:rPr>
              <a:t>2</a:t>
            </a:r>
            <a:r>
              <a:rPr lang="fr-FR" sz="1000" i="1" dirty="0" smtClean="0">
                <a:solidFill>
                  <a:srgbClr val="ED949B"/>
                </a:solidFill>
                <a:latin typeface="Arial" panose="020B0604020202020204" pitchFamily="34" charset="0"/>
                <a:cs typeface="Arial" panose="020B0604020202020204" pitchFamily="34" charset="0"/>
              </a:rPr>
              <a:t> : SFRO – guide des procédures de radiothérapie externe 2007, p.39</a:t>
            </a:r>
            <a:endParaRPr lang="fr-FR" sz="1000" i="1" dirty="0">
              <a:solidFill>
                <a:srgbClr val="ED949B"/>
              </a:solidFill>
              <a:latin typeface="Arial" panose="020B0604020202020204" pitchFamily="34" charset="0"/>
              <a:cs typeface="Arial" panose="020B0604020202020204" pitchFamily="34" charset="0"/>
            </a:endParaRPr>
          </a:p>
        </p:txBody>
      </p:sp>
      <p:pic>
        <p:nvPicPr>
          <p:cNvPr id="6" name="Image 5"/>
          <p:cNvPicPr>
            <a:picLocks noChangeAspect="1"/>
          </p:cNvPicPr>
          <p:nvPr/>
        </p:nvPicPr>
        <p:blipFill>
          <a:blip r:embed="rId2"/>
          <a:stretch>
            <a:fillRect/>
          </a:stretch>
        </p:blipFill>
        <p:spPr>
          <a:xfrm>
            <a:off x="5541285" y="186917"/>
            <a:ext cx="3104374" cy="1448708"/>
          </a:xfrm>
          <a:prstGeom prst="rect">
            <a:avLst/>
          </a:prstGeom>
        </p:spPr>
      </p:pic>
      <p:sp>
        <p:nvSpPr>
          <p:cNvPr id="7" name="ZoneTexte 6"/>
          <p:cNvSpPr txBox="1"/>
          <p:nvPr/>
        </p:nvSpPr>
        <p:spPr>
          <a:xfrm>
            <a:off x="6012086" y="1544051"/>
            <a:ext cx="2162772" cy="246221"/>
          </a:xfrm>
          <a:prstGeom prst="rect">
            <a:avLst/>
          </a:prstGeom>
          <a:noFill/>
        </p:spPr>
        <p:txBody>
          <a:bodyPr wrap="none" rtlCol="0">
            <a:spAutoFit/>
          </a:bodyPr>
          <a:lstStyle/>
          <a:p>
            <a:r>
              <a:rPr lang="fr-FR" sz="1000" i="1" dirty="0" smtClean="0">
                <a:solidFill>
                  <a:srgbClr val="ED949B"/>
                </a:solidFill>
              </a:rPr>
              <a:t>Compte-rendu de consultation initiale</a:t>
            </a:r>
            <a:endParaRPr lang="fr-FR" sz="1000" i="1" dirty="0">
              <a:solidFill>
                <a:srgbClr val="ED949B"/>
              </a:solidFill>
            </a:endParaRPr>
          </a:p>
        </p:txBody>
      </p:sp>
    </p:spTree>
    <p:extLst>
      <p:ext uri="{BB962C8B-B14F-4D97-AF65-F5344CB8AC3E}">
        <p14:creationId xmlns:p14="http://schemas.microsoft.com/office/powerpoint/2010/main" val="418138597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628650" y="985234"/>
            <a:ext cx="8307388" cy="3793243"/>
          </a:xfrm>
        </p:spPr>
        <p:txBody>
          <a:bodyPr>
            <a:normAutofit fontScale="92500" lnSpcReduction="20000"/>
          </a:bodyPr>
          <a:lstStyle/>
          <a:p>
            <a:r>
              <a:rPr lang="fr-FR" dirty="0" smtClean="0"/>
              <a:t>Scanner de planification</a:t>
            </a:r>
          </a:p>
          <a:p>
            <a:endParaRPr lang="fr-FR" dirty="0"/>
          </a:p>
          <a:p>
            <a:pPr lvl="1"/>
            <a:r>
              <a:rPr lang="fr-FR" sz="1300" dirty="0" smtClean="0"/>
              <a:t>Acteurs : BDR et MERM</a:t>
            </a:r>
          </a:p>
          <a:p>
            <a:pPr lvl="1"/>
            <a:endParaRPr lang="fr-FR" sz="1300" dirty="0" smtClean="0"/>
          </a:p>
          <a:p>
            <a:pPr lvl="1"/>
            <a:r>
              <a:rPr lang="fr-FR" dirty="0" smtClean="0"/>
              <a:t>But : Identification de la position du patient la plus reproductible et création de repères (points de tatouage et masque thermoformé)</a:t>
            </a:r>
          </a:p>
          <a:p>
            <a:pPr lvl="1"/>
            <a:r>
              <a:rPr lang="fr-FR" sz="1100" dirty="0" smtClean="0"/>
              <a:t>Le bureau des rendez-vous prend le RDV pour le scanner de planification et transmet la date au patient. </a:t>
            </a:r>
          </a:p>
          <a:p>
            <a:pPr lvl="1"/>
            <a:r>
              <a:rPr lang="fr-FR" sz="1100" dirty="0" smtClean="0"/>
              <a:t>Le manipulateur commence par vérifier l’identité de la patiente (nom, prénom, date de naissance) puis ajoute la photo de la patiente sur le SIRT. </a:t>
            </a:r>
          </a:p>
          <a:p>
            <a:pPr lvl="1"/>
            <a:r>
              <a:rPr lang="fr-FR" sz="1100" dirty="0" smtClean="0"/>
              <a:t>Patiente installée en décubitus dorsal bras relevé sur un plan incliné (plaque AIO).</a:t>
            </a:r>
            <a:endParaRPr lang="fr-FR" sz="1100" dirty="0"/>
          </a:p>
          <a:p>
            <a:pPr lvl="1"/>
            <a:r>
              <a:rPr lang="fr-FR" sz="1100" dirty="0" smtClean="0"/>
              <a:t>Mise en place de deux pastilles radio-opaques sur la ligne médiane en supérieur (fourchette sternale) et inférieur (2 travers de doigts sous le galbe du sein) + une pastille au milieu des deux précédentes. Le laser pour la hauteur de table est également placé à 2 travers de doigts sous le galbe du sein. </a:t>
            </a:r>
          </a:p>
          <a:p>
            <a:pPr lvl="1"/>
            <a:r>
              <a:rPr lang="fr-FR" sz="1100" dirty="0" smtClean="0"/>
              <a:t>Mise en place de fils radio-opaques autour du sein, autour du mamelon et sur les cicatrices éventuelles </a:t>
            </a:r>
            <a:r>
              <a:rPr lang="fr-FR" sz="1100" dirty="0" smtClean="0">
                <a:sym typeface="Wingdings" panose="05000000000000000000" pitchFamily="2" charset="2"/>
              </a:rPr>
              <a:t> permet de faciliter la délinéation. </a:t>
            </a:r>
          </a:p>
          <a:p>
            <a:pPr lvl="1"/>
            <a:endParaRPr lang="fr-FR" sz="1100" dirty="0" smtClean="0">
              <a:sym typeface="Wingdings" panose="05000000000000000000" pitchFamily="2" charset="2"/>
            </a:endParaRPr>
          </a:p>
          <a:p>
            <a:pPr lvl="1"/>
            <a:endParaRPr lang="fr-FR" sz="1100" dirty="0" smtClean="0">
              <a:sym typeface="Wingdings" panose="05000000000000000000" pitchFamily="2" charset="2"/>
            </a:endParaRPr>
          </a:p>
          <a:p>
            <a:pPr lvl="1"/>
            <a:endParaRPr lang="fr-FR" sz="1100" dirty="0">
              <a:sym typeface="Wingdings" panose="05000000000000000000" pitchFamily="2" charset="2"/>
            </a:endParaRPr>
          </a:p>
          <a:p>
            <a:pPr lvl="1"/>
            <a:endParaRPr lang="fr-FR" sz="1100" dirty="0">
              <a:sym typeface="Wingdings" panose="05000000000000000000" pitchFamily="2" charset="2"/>
            </a:endParaRPr>
          </a:p>
          <a:p>
            <a:pPr lvl="1"/>
            <a:endParaRPr lang="fr-FR" sz="1100" dirty="0" smtClean="0">
              <a:sym typeface="Wingdings" panose="05000000000000000000" pitchFamily="2" charset="2"/>
            </a:endParaRPr>
          </a:p>
          <a:p>
            <a:pPr lvl="1"/>
            <a:endParaRPr lang="fr-FR" sz="1100" dirty="0" smtClean="0">
              <a:sym typeface="Wingdings" panose="05000000000000000000" pitchFamily="2" charset="2"/>
            </a:endParaRPr>
          </a:p>
          <a:p>
            <a:pPr lvl="1"/>
            <a:r>
              <a:rPr lang="fr-FR" sz="1100" dirty="0" smtClean="0">
                <a:sym typeface="Wingdings" panose="05000000000000000000" pitchFamily="2" charset="2"/>
              </a:rPr>
              <a:t>Pose du masque thermoformé sur la poitrine + mise en place de pastilles radio-opaques sur le masque (au niveau de la bascule et de la ligne médiane)  permet la reproductibilité du placement et contraint les mouvements liés à la respiration. </a:t>
            </a:r>
          </a:p>
          <a:p>
            <a:pPr lvl="1"/>
            <a:r>
              <a:rPr lang="fr-FR" sz="1100" dirty="0" smtClean="0">
                <a:sym typeface="Wingdings" panose="05000000000000000000" pitchFamily="2" charset="2"/>
              </a:rPr>
              <a:t>Après environ 8 min de séchage du masque, il est retiré puis reposé afin d’assurer la reproductibilité avant les images. </a:t>
            </a:r>
            <a:endParaRPr lang="fr-FR" sz="1100" dirty="0" smtClean="0"/>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pic>
        <p:nvPicPr>
          <p:cNvPr id="2050" name="Picture 2" descr="SOMATOM go.Open Pro"/>
          <p:cNvPicPr>
            <a:picLocks noChangeAspect="1" noChangeArrowheads="1"/>
          </p:cNvPicPr>
          <p:nvPr/>
        </p:nvPicPr>
        <p:blipFill rotWithShape="1">
          <a:blip r:embed="rId3" cstate="hqprint">
            <a:extLst>
              <a:ext uri="{28A0092B-C50C-407E-A947-70E740481C1C}">
                <a14:useLocalDpi xmlns:a14="http://schemas.microsoft.com/office/drawing/2010/main" val="0"/>
              </a:ext>
            </a:extLst>
          </a:blip>
          <a:srcRect l="7952" r="19312"/>
          <a:stretch/>
        </p:blipFill>
        <p:spPr bwMode="auto">
          <a:xfrm>
            <a:off x="7245387" y="289752"/>
            <a:ext cx="1397817" cy="10816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beekley.com/Portals/0/ImageCache/ProductDetailsLightBox/118_ctspot.png"/>
          <p:cNvPicPr>
            <a:picLocks noChangeAspect="1" noChangeArrowheads="1"/>
          </p:cNvPicPr>
          <p:nvPr/>
        </p:nvPicPr>
        <p:blipFill rotWithShape="1">
          <a:blip r:embed="rId4">
            <a:extLst>
              <a:ext uri="{28A0092B-C50C-407E-A947-70E740481C1C}">
                <a14:useLocalDpi xmlns:a14="http://schemas.microsoft.com/office/drawing/2010/main" val="0"/>
              </a:ext>
            </a:extLst>
          </a:blip>
          <a:srcRect l="5353" t="30829" r="3050" b="31638"/>
          <a:stretch/>
        </p:blipFill>
        <p:spPr bwMode="auto">
          <a:xfrm>
            <a:off x="1661844" y="3396630"/>
            <a:ext cx="2388781" cy="75489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beekley.com/Portals/0/ImageCache/ProductDetailsLightBox/119_ctspot.png"/>
          <p:cNvPicPr>
            <a:picLocks noChangeAspect="1" noChangeArrowheads="1"/>
          </p:cNvPicPr>
          <p:nvPr/>
        </p:nvPicPr>
        <p:blipFill rotWithShape="1">
          <a:blip r:embed="rId5">
            <a:extLst>
              <a:ext uri="{28A0092B-C50C-407E-A947-70E740481C1C}">
                <a14:useLocalDpi xmlns:a14="http://schemas.microsoft.com/office/drawing/2010/main" val="0"/>
              </a:ext>
            </a:extLst>
          </a:blip>
          <a:srcRect l="30356" t="28108" r="26006" b="27054"/>
          <a:stretch/>
        </p:blipFill>
        <p:spPr bwMode="auto">
          <a:xfrm>
            <a:off x="5936941" y="3336722"/>
            <a:ext cx="913823" cy="75489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Connecteur droit avec flèche 5"/>
          <p:cNvCxnSpPr>
            <a:endCxn id="1028" idx="0"/>
          </p:cNvCxnSpPr>
          <p:nvPr/>
        </p:nvCxnSpPr>
        <p:spPr>
          <a:xfrm>
            <a:off x="2418360" y="3223847"/>
            <a:ext cx="437875" cy="172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eur droit avec flèche 11"/>
          <p:cNvCxnSpPr>
            <a:endCxn id="1032" idx="1"/>
          </p:cNvCxnSpPr>
          <p:nvPr/>
        </p:nvCxnSpPr>
        <p:spPr>
          <a:xfrm flipV="1">
            <a:off x="5024802" y="3714170"/>
            <a:ext cx="912139" cy="430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ZoneTexte 20"/>
          <p:cNvSpPr txBox="1"/>
          <p:nvPr/>
        </p:nvSpPr>
        <p:spPr>
          <a:xfrm>
            <a:off x="1002687" y="4693364"/>
            <a:ext cx="2629246" cy="246221"/>
          </a:xfrm>
          <a:prstGeom prst="rect">
            <a:avLst/>
          </a:prstGeom>
          <a:noFill/>
        </p:spPr>
        <p:txBody>
          <a:bodyPr wrap="none" rtlCol="0">
            <a:spAutoFit/>
          </a:bodyPr>
          <a:lstStyle/>
          <a:p>
            <a:r>
              <a:rPr lang="fr-FR" sz="1000" i="1" dirty="0">
                <a:solidFill>
                  <a:srgbClr val="ED949B"/>
                </a:solidFill>
                <a:latin typeface="Arial" panose="020B0604020202020204" pitchFamily="34" charset="0"/>
                <a:cs typeface="Arial" panose="020B0604020202020204" pitchFamily="34" charset="0"/>
              </a:rPr>
              <a:t>3</a:t>
            </a:r>
            <a:r>
              <a:rPr lang="fr-FR" sz="1000" i="1" dirty="0" smtClean="0">
                <a:solidFill>
                  <a:srgbClr val="ED949B"/>
                </a:solidFill>
                <a:latin typeface="Arial" panose="020B0604020202020204" pitchFamily="34" charset="0"/>
                <a:cs typeface="Arial" panose="020B0604020202020204" pitchFamily="34" charset="0"/>
              </a:rPr>
              <a:t> : </a:t>
            </a:r>
            <a:r>
              <a:rPr lang="fr-FR" sz="1000" i="1" dirty="0" err="1" smtClean="0">
                <a:solidFill>
                  <a:srgbClr val="ED949B"/>
                </a:solidFill>
                <a:latin typeface="Arial" panose="020B0604020202020204" pitchFamily="34" charset="0"/>
                <a:cs typeface="Arial" panose="020B0604020202020204" pitchFamily="34" charset="0"/>
              </a:rPr>
              <a:t>Beekley</a:t>
            </a:r>
            <a:r>
              <a:rPr lang="fr-FR" sz="1000" i="1" dirty="0" smtClean="0">
                <a:solidFill>
                  <a:srgbClr val="ED949B"/>
                </a:solidFill>
                <a:latin typeface="Arial" panose="020B0604020202020204" pitchFamily="34" charset="0"/>
                <a:cs typeface="Arial" panose="020B0604020202020204" pitchFamily="34" charset="0"/>
              </a:rPr>
              <a:t> </a:t>
            </a:r>
            <a:r>
              <a:rPr lang="fr-FR" sz="1000" i="1" dirty="0" err="1" smtClean="0">
                <a:solidFill>
                  <a:srgbClr val="ED949B"/>
                </a:solidFill>
                <a:latin typeface="Arial" panose="020B0604020202020204" pitchFamily="34" charset="0"/>
                <a:cs typeface="Arial" panose="020B0604020202020204" pitchFamily="34" charset="0"/>
              </a:rPr>
              <a:t>Medical</a:t>
            </a:r>
            <a:r>
              <a:rPr lang="fr-FR" sz="1000" i="1" dirty="0" smtClean="0">
                <a:solidFill>
                  <a:srgbClr val="ED949B"/>
                </a:solidFill>
                <a:latin typeface="Arial" panose="020B0604020202020204" pitchFamily="34" charset="0"/>
                <a:cs typeface="Arial" panose="020B0604020202020204" pitchFamily="34" charset="0"/>
              </a:rPr>
              <a:t> – CT-SPOT 118 et 119</a:t>
            </a:r>
            <a:endParaRPr lang="fr-FR" sz="1000" i="1" dirty="0">
              <a:solidFill>
                <a:srgbClr val="ED949B"/>
              </a:solidFill>
              <a:latin typeface="Arial" panose="020B0604020202020204" pitchFamily="34" charset="0"/>
              <a:cs typeface="Arial" panose="020B0604020202020204" pitchFamily="34" charset="0"/>
            </a:endParaRPr>
          </a:p>
        </p:txBody>
      </p:sp>
      <p:sp>
        <p:nvSpPr>
          <p:cNvPr id="16" name="ZoneTexte 15"/>
          <p:cNvSpPr txBox="1"/>
          <p:nvPr/>
        </p:nvSpPr>
        <p:spPr>
          <a:xfrm>
            <a:off x="4080802" y="3650967"/>
            <a:ext cx="250390" cy="246221"/>
          </a:xfrm>
          <a:prstGeom prst="rect">
            <a:avLst/>
          </a:prstGeom>
          <a:noFill/>
        </p:spPr>
        <p:txBody>
          <a:bodyPr wrap="none" rtlCol="0">
            <a:spAutoFit/>
          </a:bodyPr>
          <a:lstStyle/>
          <a:p>
            <a:r>
              <a:rPr lang="fr-FR" sz="1000" dirty="0" smtClean="0">
                <a:solidFill>
                  <a:srgbClr val="ED949B"/>
                </a:solidFill>
              </a:rPr>
              <a:t>3</a:t>
            </a:r>
            <a:endParaRPr lang="fr-FR" sz="1000" dirty="0">
              <a:solidFill>
                <a:srgbClr val="ED949B"/>
              </a:solidFill>
            </a:endParaRPr>
          </a:p>
        </p:txBody>
      </p:sp>
      <p:sp>
        <p:nvSpPr>
          <p:cNvPr id="23" name="ZoneTexte 22"/>
          <p:cNvSpPr txBox="1"/>
          <p:nvPr/>
        </p:nvSpPr>
        <p:spPr>
          <a:xfrm>
            <a:off x="6880941" y="3591059"/>
            <a:ext cx="250390" cy="246221"/>
          </a:xfrm>
          <a:prstGeom prst="rect">
            <a:avLst/>
          </a:prstGeom>
          <a:noFill/>
        </p:spPr>
        <p:txBody>
          <a:bodyPr wrap="none" rtlCol="0">
            <a:spAutoFit/>
          </a:bodyPr>
          <a:lstStyle/>
          <a:p>
            <a:r>
              <a:rPr lang="fr-FR" sz="1000" dirty="0" smtClean="0">
                <a:solidFill>
                  <a:srgbClr val="ED949B"/>
                </a:solidFill>
              </a:rPr>
              <a:t>3</a:t>
            </a:r>
            <a:endParaRPr lang="fr-FR" sz="1000" dirty="0">
              <a:solidFill>
                <a:srgbClr val="ED949B"/>
              </a:solidFill>
            </a:endParaRPr>
          </a:p>
        </p:txBody>
      </p:sp>
    </p:spTree>
    <p:extLst>
      <p:ext uri="{BB962C8B-B14F-4D97-AF65-F5344CB8AC3E}">
        <p14:creationId xmlns:p14="http://schemas.microsoft.com/office/powerpoint/2010/main" val="2417556504"/>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628650" y="985234"/>
            <a:ext cx="8307388" cy="3831241"/>
          </a:xfrm>
        </p:spPr>
        <p:txBody>
          <a:bodyPr>
            <a:normAutofit/>
          </a:bodyPr>
          <a:lstStyle/>
          <a:p>
            <a:r>
              <a:rPr lang="fr-FR" dirty="0" smtClean="0"/>
              <a:t>Scanner de planification</a:t>
            </a:r>
          </a:p>
          <a:p>
            <a:endParaRPr lang="fr-FR" dirty="0"/>
          </a:p>
          <a:p>
            <a:pPr lvl="1"/>
            <a:r>
              <a:rPr lang="fr-FR" sz="1000" dirty="0" smtClean="0"/>
              <a:t>Les mamelons sont délinéés sur le masque afin de faciliter le repositionnement de celui-ci. </a:t>
            </a:r>
          </a:p>
          <a:p>
            <a:pPr lvl="1"/>
            <a:r>
              <a:rPr lang="fr-FR" sz="1000" dirty="0" smtClean="0"/>
              <a:t>Acquisition du scanner (le 0 est fait sur la pastille du milieu au niveau de la ligne médiane). L’acquisition est réalisée de la mâchoire jusque sous le foie. </a:t>
            </a:r>
          </a:p>
          <a:p>
            <a:pPr lvl="1"/>
            <a:r>
              <a:rPr lang="fr-FR" sz="1000" dirty="0" smtClean="0"/>
              <a:t>Retrait des pastilles présentes sur le masque et la patiente, retrait des fils radio-opaques sur la patiente. </a:t>
            </a:r>
          </a:p>
          <a:p>
            <a:pPr lvl="1"/>
            <a:r>
              <a:rPr lang="fr-FR" sz="1000" dirty="0" smtClean="0"/>
              <a:t>4 points de tatouage sont réalisés : deux pour la bascule et deux sur la ligné médiane (inférieur et supérieur). </a:t>
            </a:r>
          </a:p>
          <a:p>
            <a:pPr lvl="1"/>
            <a:endParaRPr lang="fr-FR" sz="1000" dirty="0"/>
          </a:p>
          <a:p>
            <a:pPr lvl="1"/>
            <a:r>
              <a:rPr lang="fr-FR" sz="1000" dirty="0" smtClean="0"/>
              <a:t>Transfert des données DICOM sur le TPS : position de la coupe de référence, délinéation des OAR grâce à un atlas (sauf patients Novalis) ± délinéation de la table et plaque AIO (patients </a:t>
            </a:r>
            <a:r>
              <a:rPr lang="fr-FR" sz="1000" dirty="0" err="1" smtClean="0"/>
              <a:t>Clinac</a:t>
            </a:r>
            <a:r>
              <a:rPr lang="fr-FR" sz="1000" dirty="0" smtClean="0"/>
              <a:t> ou Halcyon). </a:t>
            </a:r>
          </a:p>
        </p:txBody>
      </p:sp>
      <p:sp>
        <p:nvSpPr>
          <p:cNvPr id="3" name="Titre 2"/>
          <p:cNvSpPr>
            <a:spLocks noGrp="1"/>
          </p:cNvSpPr>
          <p:nvPr>
            <p:ph type="title"/>
          </p:nvPr>
        </p:nvSpPr>
        <p:spPr/>
        <p:txBody>
          <a:bodyPr/>
          <a:lstStyle/>
          <a:p>
            <a:r>
              <a:rPr lang="fr-FR" cap="none" dirty="0" smtClean="0"/>
              <a:t>Etapes du processus de RT</a:t>
            </a:r>
            <a:endParaRPr lang="fr-FR" cap="none" dirty="0"/>
          </a:p>
        </p:txBody>
      </p:sp>
      <p:pic>
        <p:nvPicPr>
          <p:cNvPr id="6" name="Picture 2" descr="SOMATOM go.Open Pro"/>
          <p:cNvPicPr>
            <a:picLocks noChangeAspect="1" noChangeArrowheads="1"/>
          </p:cNvPicPr>
          <p:nvPr/>
        </p:nvPicPr>
        <p:blipFill rotWithShape="1">
          <a:blip r:embed="rId3" cstate="hqprint">
            <a:extLst>
              <a:ext uri="{28A0092B-C50C-407E-A947-70E740481C1C}">
                <a14:useLocalDpi xmlns:a14="http://schemas.microsoft.com/office/drawing/2010/main" val="0"/>
              </a:ext>
            </a:extLst>
          </a:blip>
          <a:srcRect l="7952" r="19312"/>
          <a:stretch/>
        </p:blipFill>
        <p:spPr bwMode="auto">
          <a:xfrm>
            <a:off x="7245387" y="289752"/>
            <a:ext cx="1397817" cy="1081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56795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4831947e4865ac4f8fe4926d27bd3c3153cc61c1"/>
</p:tagLst>
</file>

<file path=ppt/theme/theme1.xml><?xml version="1.0" encoding="utf-8"?>
<a:theme xmlns:a="http://schemas.openxmlformats.org/drawingml/2006/main" name="ICO">
  <a:themeElements>
    <a:clrScheme name="Rouge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ésentation ICO charte 2020" id="{5A7B24D4-5C97-480D-8BBD-916F9C96D0C0}" vid="{21E25D7C-68EA-44A6-8912-E576F2AA53AC}"/>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Présentation ICO charte 2020_V1</Template>
  <TotalTime>3952</TotalTime>
  <Words>3100</Words>
  <Application>Microsoft Office PowerPoint</Application>
  <PresentationFormat>Affichage à l'écran (16:9)</PresentationFormat>
  <Paragraphs>371</Paragraphs>
  <Slides>22</Slides>
  <Notes>11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22</vt:i4>
      </vt:variant>
    </vt:vector>
  </HeadingPairs>
  <TitlesOfParts>
    <vt:vector size="28" baseType="lpstr">
      <vt:lpstr>Calibri</vt:lpstr>
      <vt:lpstr>Arial</vt:lpstr>
      <vt:lpstr>Wingdings</vt:lpstr>
      <vt:lpstr>Courier New</vt:lpstr>
      <vt:lpstr>Arial Black</vt:lpstr>
      <vt:lpstr>ICO</vt:lpstr>
      <vt:lpstr>Présentation PowerPoint</vt:lpstr>
      <vt:lpstr>Présentation PowerPoint</vt:lpstr>
      <vt:lpstr>Résumé des étapes du processus de RT</vt:lpstr>
      <vt:lpstr>Etapes du processus de RT</vt:lpstr>
      <vt:lpstr>Etapes du processus de RT</vt:lpstr>
      <vt:lpstr>Etapes du processus de RT</vt:lpstr>
      <vt:lpstr>Etapes du processus de RT</vt:lpstr>
      <vt:lpstr>Etapes du processus de RT</vt:lpstr>
      <vt:lpstr>Etapes du processus de RT</vt:lpstr>
      <vt:lpstr>Etapes du processus de RT</vt:lpstr>
      <vt:lpstr>Etapes du processus de RT</vt:lpstr>
      <vt:lpstr>Etapes du processus de RT</vt:lpstr>
      <vt:lpstr>Etapes du processus de RT</vt:lpstr>
      <vt:lpstr>Etapes du processus de RT</vt:lpstr>
      <vt:lpstr>Etapes du processus de RT</vt:lpstr>
      <vt:lpstr>Etapes du processus de RT</vt:lpstr>
      <vt:lpstr>Présentation PowerPoint</vt:lpstr>
      <vt:lpstr>Organisation en réseau des données</vt:lpstr>
      <vt:lpstr>Organisation en réseau des données</vt:lpstr>
      <vt:lpstr>Présentation PowerPoint</vt:lpstr>
      <vt:lpstr>Présentation PowerPoint</vt:lpstr>
      <vt:lpstr>Présentation PowerPoint</vt:lpstr>
    </vt:vector>
  </TitlesOfParts>
  <Company>ICO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Rambaud Coralie</dc:creator>
  <cp:lastModifiedBy>Boulanger Marion</cp:lastModifiedBy>
  <cp:revision>371</cp:revision>
  <cp:lastPrinted>2018-09-28T09:31:40Z</cp:lastPrinted>
  <dcterms:created xsi:type="dcterms:W3CDTF">2019-11-21T09:32:50Z</dcterms:created>
  <dcterms:modified xsi:type="dcterms:W3CDTF">2022-08-25T07:30:58Z</dcterms:modified>
</cp:coreProperties>
</file>

<file path=docProps/thumbnail.jpeg>
</file>